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5"/>
    <p:sldMasterId id="2147483706" r:id="rId6"/>
    <p:sldMasterId id="2147483711" r:id="rId7"/>
  </p:sldMasterIdLst>
  <p:notesMasterIdLst>
    <p:notesMasterId r:id="rId25"/>
  </p:notesMasterIdLst>
  <p:handoutMasterIdLst>
    <p:handoutMasterId r:id="rId26"/>
  </p:handoutMasterIdLst>
  <p:sldIdLst>
    <p:sldId id="326" r:id="rId8"/>
    <p:sldId id="2144446331" r:id="rId9"/>
    <p:sldId id="342" r:id="rId10"/>
    <p:sldId id="329" r:id="rId11"/>
    <p:sldId id="2144446318" r:id="rId12"/>
    <p:sldId id="2144446271" r:id="rId13"/>
    <p:sldId id="2144446329" r:id="rId14"/>
    <p:sldId id="2144446332" r:id="rId15"/>
    <p:sldId id="2144446335" r:id="rId16"/>
    <p:sldId id="2144446336" r:id="rId17"/>
    <p:sldId id="2144446339" r:id="rId18"/>
    <p:sldId id="2144446338" r:id="rId19"/>
    <p:sldId id="2144446340" r:id="rId20"/>
    <p:sldId id="340" r:id="rId21"/>
    <p:sldId id="339" r:id="rId22"/>
    <p:sldId id="338" r:id="rId23"/>
    <p:sldId id="2144446325" r:id="rId24"/>
  </p:sldIdLst>
  <p:sldSz cx="12192000" cy="6858000"/>
  <p:notesSz cx="6858000" cy="9144000"/>
  <p:defaultTextStyle>
    <a:defPPr>
      <a:defRPr lang="en-GB"/>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0B5"/>
    <a:srgbClr val="FFFFD9"/>
    <a:srgbClr val="D9F5FF"/>
    <a:srgbClr val="DFDFF5"/>
    <a:srgbClr val="E8E8F8"/>
    <a:srgbClr val="FDFCD0"/>
    <a:srgbClr val="FBFCC4"/>
    <a:srgbClr val="B71234"/>
    <a:srgbClr val="4B4B4B"/>
    <a:srgbClr val="0072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FD15365E-7A2E-4469-81DA-0C12EF94401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GB" dirty="0"/>
          </a:p>
        </p:txBody>
      </p:sp>
      <p:sp>
        <p:nvSpPr>
          <p:cNvPr id="68611" name="Rectangle 3">
            <a:extLst>
              <a:ext uri="{FF2B5EF4-FFF2-40B4-BE49-F238E27FC236}">
                <a16:creationId xmlns:a16="http://schemas.microsoft.com/office/drawing/2014/main" id="{4B1A17CA-5363-4A3C-A8B4-C4C7382A54E4}"/>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fld id="{B330187D-9FC3-4CD5-9007-28512953FF4D}" type="datetimeFigureOut">
              <a:rPr lang="en-GB"/>
              <a:pPr>
                <a:defRPr/>
              </a:pPr>
              <a:t>01/11/2024</a:t>
            </a:fld>
            <a:endParaRPr lang="en-GB" dirty="0"/>
          </a:p>
        </p:txBody>
      </p:sp>
      <p:sp>
        <p:nvSpPr>
          <p:cNvPr id="68612" name="Rectangle 4">
            <a:extLst>
              <a:ext uri="{FF2B5EF4-FFF2-40B4-BE49-F238E27FC236}">
                <a16:creationId xmlns:a16="http://schemas.microsoft.com/office/drawing/2014/main" id="{4D6FFD11-37B0-43DE-8F9C-FCD4B0CAE2DE}"/>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GB" dirty="0"/>
          </a:p>
        </p:txBody>
      </p:sp>
      <p:sp>
        <p:nvSpPr>
          <p:cNvPr id="68613" name="Rectangle 5">
            <a:extLst>
              <a:ext uri="{FF2B5EF4-FFF2-40B4-BE49-F238E27FC236}">
                <a16:creationId xmlns:a16="http://schemas.microsoft.com/office/drawing/2014/main" id="{43214BB9-8863-4FF2-B767-BF99CCB787DD}"/>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086A5B9-D772-4F95-A28D-2CF2F4465F01}" type="slidenum">
              <a:rPr lang="en-GB" altLang="en-US"/>
              <a:pPr/>
              <a:t>‹#›</a:t>
            </a:fld>
            <a:endParaRPr lang="en-GB"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B93B9D-59F0-41CF-A506-AAD85593B4A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0DB7E619-8DFC-4B80-B691-C6A4960E825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7A2FD87-6A39-4860-B613-C5C8672400AB}" type="datetimeFigureOut">
              <a:rPr lang="en-US"/>
              <a:pPr>
                <a:defRPr/>
              </a:pPr>
              <a:t>11/1/2024</a:t>
            </a:fld>
            <a:endParaRPr lang="en-US" dirty="0"/>
          </a:p>
        </p:txBody>
      </p:sp>
      <p:sp>
        <p:nvSpPr>
          <p:cNvPr id="4" name="Slide Image Placeholder 3">
            <a:extLst>
              <a:ext uri="{FF2B5EF4-FFF2-40B4-BE49-F238E27FC236}">
                <a16:creationId xmlns:a16="http://schemas.microsoft.com/office/drawing/2014/main" id="{27C5634F-FD22-4831-9097-0A47132BC3B5}"/>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17F63C79-8449-4DC9-B796-359D5206237F}"/>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a:extLst>
              <a:ext uri="{FF2B5EF4-FFF2-40B4-BE49-F238E27FC236}">
                <a16:creationId xmlns:a16="http://schemas.microsoft.com/office/drawing/2014/main" id="{94956747-5547-4B42-8C02-A50C2ED2862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5BFE8167-05C4-4C7A-8FD2-1A2AE41A22A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2A2158B-2496-41A0-9E90-C8538AA47E0A}"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housing-benefi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gov.uk/free-discount-tv-licence" TargetMode="External"/><Relationship Id="rId3" Type="http://schemas.openxmlformats.org/officeDocument/2006/relationships/hyperlink" Target="https://www.gov.uk/child-tax-credit" TargetMode="External"/><Relationship Id="rId7" Type="http://schemas.openxmlformats.org/officeDocument/2006/relationships/hyperlink" Target="https://www.gov.uk/cold-weather-payment"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gov.uk/support-for-mortgage-interest" TargetMode="External"/><Relationship Id="rId5" Type="http://schemas.openxmlformats.org/officeDocument/2006/relationships/hyperlink" Target="https://www.gov.uk/housing-benefit" TargetMode="External"/><Relationship Id="rId4" Type="http://schemas.openxmlformats.org/officeDocument/2006/relationships/hyperlink" Target="https://www.gov.uk/apply-council-tax-reduction" TargetMode="External"/><Relationship Id="rId9" Type="http://schemas.openxmlformats.org/officeDocument/2006/relationships/hyperlink" Target="https://www.gov.uk/help-nhs-cost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uk/government/publications/pension-credit-claim-form--2"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gov.uk/mandatory-reconsideration" TargetMode="External"/><Relationship Id="rId5" Type="http://schemas.openxmlformats.org/officeDocument/2006/relationships/hyperlink" Target="http://www.ageuk.org.uk/money-matters/claiming-benefits/pension-credit/what-is-pension-credit/" TargetMode="External"/><Relationship Id="rId4" Type="http://schemas.openxmlformats.org/officeDocument/2006/relationships/hyperlink" Target="https://www.citizensadvice.org.u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A2158B-2496-41A0-9E90-C8538AA47E0A}" type="slidenum">
              <a:rPr lang="en-US" altLang="en-US" smtClean="0"/>
              <a:pPr/>
              <a:t>1</a:t>
            </a:fld>
            <a:endParaRPr lang="en-US" altLang="en-US" dirty="0"/>
          </a:p>
        </p:txBody>
      </p:sp>
    </p:spTree>
    <p:extLst>
      <p:ext uri="{BB962C8B-B14F-4D97-AF65-F5344CB8AC3E}">
        <p14:creationId xmlns:p14="http://schemas.microsoft.com/office/powerpoint/2010/main" val="774714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A2158B-2496-41A0-9E90-C8538AA47E0A}" type="slidenum">
              <a:rPr lang="en-US" altLang="en-US" smtClean="0"/>
              <a:pPr/>
              <a:t>4</a:t>
            </a:fld>
            <a:endParaRPr lang="en-US" altLang="en-US" dirty="0"/>
          </a:p>
        </p:txBody>
      </p:sp>
    </p:spTree>
    <p:extLst>
      <p:ext uri="{BB962C8B-B14F-4D97-AF65-F5344CB8AC3E}">
        <p14:creationId xmlns:p14="http://schemas.microsoft.com/office/powerpoint/2010/main" val="3652153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C952B-E235-420F-9582-D0620993B0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2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C952B-E235-420F-9582-D0620993B07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234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normAutofit fontScale="25000" lnSpcReduction="20000"/>
          </a:bodyPr>
          <a:lstStyle/>
          <a:p>
            <a:pPr algn="l"/>
            <a:r>
              <a:rPr lang="en-GB" sz="5600" b="0" i="0" dirty="0">
                <a:solidFill>
                  <a:srgbClr val="0B0C0C"/>
                </a:solidFill>
                <a:effectLst/>
                <a:latin typeface="Arial" panose="020B0604020202020204" pitchFamily="34" charset="0"/>
                <a:cs typeface="Arial" panose="020B0604020202020204" pitchFamily="34" charset="0"/>
              </a:rPr>
              <a:t>You must include your partner on your application.</a:t>
            </a:r>
          </a:p>
          <a:p>
            <a:pPr algn="l"/>
            <a:r>
              <a:rPr lang="en-GB" sz="5600" b="0" i="0" dirty="0">
                <a:solidFill>
                  <a:srgbClr val="0B0C0C"/>
                </a:solidFill>
                <a:effectLst/>
                <a:latin typeface="Arial" panose="020B0604020202020204" pitchFamily="34" charset="0"/>
                <a:cs typeface="Arial" panose="020B0604020202020204" pitchFamily="34" charset="0"/>
              </a:rPr>
              <a:t>You’ll be eligible if either:</a:t>
            </a:r>
          </a:p>
          <a:p>
            <a:pPr algn="l">
              <a:buFont typeface="Arial" panose="020B0604020202020204" pitchFamily="34" charset="0"/>
              <a:buChar char="•"/>
            </a:pPr>
            <a:r>
              <a:rPr lang="en-GB" sz="5600" b="0" i="0" dirty="0">
                <a:solidFill>
                  <a:srgbClr val="0B0C0C"/>
                </a:solidFill>
                <a:effectLst/>
                <a:latin typeface="Arial" panose="020B0604020202020204" pitchFamily="34" charset="0"/>
                <a:cs typeface="Arial" panose="020B0604020202020204" pitchFamily="34" charset="0"/>
              </a:rPr>
              <a:t>you and your partner have both reached State Pension age</a:t>
            </a:r>
          </a:p>
          <a:p>
            <a:pPr algn="l">
              <a:buFont typeface="Arial" panose="020B0604020202020204" pitchFamily="34" charset="0"/>
              <a:buChar char="•"/>
            </a:pPr>
            <a:r>
              <a:rPr lang="en-GB" sz="5600" b="0" i="0" dirty="0">
                <a:solidFill>
                  <a:srgbClr val="0B0C0C"/>
                </a:solidFill>
                <a:effectLst/>
                <a:latin typeface="Arial" panose="020B0604020202020204" pitchFamily="34" charset="0"/>
                <a:cs typeface="Arial" panose="020B0604020202020204" pitchFamily="34" charset="0"/>
              </a:rPr>
              <a:t>one of you is getting </a:t>
            </a:r>
            <a:r>
              <a:rPr lang="en-GB" sz="5600" b="0" i="0" dirty="0">
                <a:solidFill>
                  <a:srgbClr val="1D70B8"/>
                </a:solidFill>
                <a:effectLst/>
                <a:latin typeface="Arial" panose="020B0604020202020204" pitchFamily="34" charset="0"/>
                <a:cs typeface="Arial" panose="020B0604020202020204" pitchFamily="34" charset="0"/>
                <a:hlinkClick r:id="rId3"/>
              </a:rPr>
              <a:t>Housing Benefit</a:t>
            </a:r>
            <a:r>
              <a:rPr lang="en-GB" sz="5600" b="0" i="0" dirty="0">
                <a:solidFill>
                  <a:srgbClr val="0B0C0C"/>
                </a:solidFill>
                <a:effectLst/>
                <a:latin typeface="Arial" panose="020B0604020202020204" pitchFamily="34" charset="0"/>
                <a:cs typeface="Arial" panose="020B0604020202020204" pitchFamily="34" charset="0"/>
              </a:rPr>
              <a:t> for people over State Pension age</a:t>
            </a:r>
          </a:p>
          <a:p>
            <a:pPr algn="l"/>
            <a:r>
              <a:rPr lang="en-GB" sz="5600" b="0" i="0" dirty="0">
                <a:solidFill>
                  <a:srgbClr val="0B0C0C"/>
                </a:solidFill>
                <a:effectLst/>
                <a:latin typeface="Arial" panose="020B0604020202020204" pitchFamily="34" charset="0"/>
                <a:cs typeface="Arial" panose="020B0604020202020204" pitchFamily="34" charset="0"/>
              </a:rPr>
              <a:t>A partner is either:</a:t>
            </a:r>
          </a:p>
          <a:p>
            <a:pPr algn="l">
              <a:buFont typeface="Arial" panose="020B0604020202020204" pitchFamily="34" charset="0"/>
              <a:buChar char="•"/>
            </a:pPr>
            <a:r>
              <a:rPr lang="en-GB" sz="5600" b="0" i="0" dirty="0">
                <a:solidFill>
                  <a:srgbClr val="0B0C0C"/>
                </a:solidFill>
                <a:effectLst/>
                <a:latin typeface="Arial" panose="020B0604020202020204" pitchFamily="34" charset="0"/>
                <a:cs typeface="Arial" panose="020B0604020202020204" pitchFamily="34" charset="0"/>
              </a:rPr>
              <a:t>your husband, wife or civil partner - if you live with them</a:t>
            </a:r>
          </a:p>
          <a:p>
            <a:pPr algn="l">
              <a:buFont typeface="Arial" panose="020B0604020202020204" pitchFamily="34" charset="0"/>
              <a:buChar char="•"/>
            </a:pPr>
            <a:r>
              <a:rPr lang="en-GB" sz="5600" b="0" i="0" dirty="0">
                <a:solidFill>
                  <a:srgbClr val="0B0C0C"/>
                </a:solidFill>
                <a:effectLst/>
                <a:latin typeface="Arial" panose="020B0604020202020204" pitchFamily="34" charset="0"/>
                <a:cs typeface="Arial" panose="020B0604020202020204" pitchFamily="34" charset="0"/>
              </a:rPr>
              <a:t>someone you live with as a couple, without being married or in a civil partnership</a:t>
            </a:r>
          </a:p>
          <a:p>
            <a:pPr algn="l"/>
            <a:r>
              <a:rPr lang="en-GB" sz="5600" b="1" i="0" dirty="0">
                <a:solidFill>
                  <a:srgbClr val="0B0C0C"/>
                </a:solidFill>
                <a:effectLst/>
                <a:latin typeface="Arial" panose="020B0604020202020204" pitchFamily="34" charset="0"/>
                <a:cs typeface="Arial" panose="020B0604020202020204" pitchFamily="34" charset="0"/>
              </a:rPr>
              <a:t>Your income</a:t>
            </a:r>
          </a:p>
          <a:p>
            <a:pPr algn="l"/>
            <a:r>
              <a:rPr lang="en-GB" sz="5600" b="0" i="0" dirty="0">
                <a:solidFill>
                  <a:srgbClr val="0B0C0C"/>
                </a:solidFill>
                <a:effectLst/>
                <a:latin typeface="Arial" panose="020B0604020202020204" pitchFamily="34" charset="0"/>
                <a:cs typeface="Arial" panose="020B0604020202020204" pitchFamily="34" charset="0"/>
              </a:rPr>
              <a:t>When you apply for Pension Credit your income is calculated. If you have a partner, your income is calculated together.</a:t>
            </a:r>
          </a:p>
          <a:p>
            <a:pPr algn="l"/>
            <a:r>
              <a:rPr lang="en-GB" sz="5600" b="0" i="0" dirty="0">
                <a:solidFill>
                  <a:srgbClr val="0B0C0C"/>
                </a:solidFill>
                <a:effectLst/>
                <a:latin typeface="Arial" panose="020B0604020202020204" pitchFamily="34" charset="0"/>
                <a:cs typeface="Arial" panose="020B0604020202020204" pitchFamily="34" charset="0"/>
              </a:rPr>
              <a:t>If your income is higher, you might still be eligible for Pension Credit if you have a disability, you care for someone, you have savings or you have housing costs.</a:t>
            </a:r>
          </a:p>
          <a:p>
            <a:pPr algn="l"/>
            <a:r>
              <a:rPr lang="en-GB" sz="5600" b="1" i="0" dirty="0">
                <a:solidFill>
                  <a:srgbClr val="0B0C0C"/>
                </a:solidFill>
                <a:effectLst/>
                <a:latin typeface="Arial" panose="020B0604020202020204" pitchFamily="34" charset="0"/>
                <a:cs typeface="Arial" panose="020B0604020202020204" pitchFamily="34" charset="0"/>
              </a:rPr>
              <a:t>What counts as income</a:t>
            </a:r>
          </a:p>
          <a:p>
            <a:pPr algn="l"/>
            <a:r>
              <a:rPr lang="en-GB" sz="5600" b="0" i="0" dirty="0">
                <a:solidFill>
                  <a:srgbClr val="0B0C0C"/>
                </a:solidFill>
                <a:effectLst/>
                <a:latin typeface="Arial" panose="020B0604020202020204" pitchFamily="34" charset="0"/>
                <a:cs typeface="Arial" panose="020B0604020202020204" pitchFamily="34" charset="0"/>
              </a:rPr>
              <a:t>Your income includes:</a:t>
            </a:r>
          </a:p>
          <a:p>
            <a:pPr algn="l">
              <a:buFont typeface="Arial" panose="020B0604020202020204" pitchFamily="34" charset="0"/>
              <a:buChar char="•"/>
            </a:pPr>
            <a:r>
              <a:rPr lang="en-GB" sz="5600" b="0" i="0" dirty="0">
                <a:solidFill>
                  <a:srgbClr val="0B0C0C"/>
                </a:solidFill>
                <a:effectLst/>
                <a:latin typeface="Arial" panose="020B0604020202020204" pitchFamily="34" charset="0"/>
                <a:cs typeface="Arial" panose="020B0604020202020204" pitchFamily="34" charset="0"/>
              </a:rPr>
              <a:t>State Pension</a:t>
            </a:r>
          </a:p>
          <a:p>
            <a:pPr algn="l">
              <a:buFont typeface="Arial" panose="020B0604020202020204" pitchFamily="34" charset="0"/>
              <a:buChar char="•"/>
            </a:pPr>
            <a:r>
              <a:rPr lang="en-GB" sz="5600" b="0" i="0" dirty="0">
                <a:solidFill>
                  <a:srgbClr val="0B0C0C"/>
                </a:solidFill>
                <a:effectLst/>
                <a:latin typeface="Arial" panose="020B0604020202020204" pitchFamily="34" charset="0"/>
                <a:cs typeface="Arial" panose="020B0604020202020204" pitchFamily="34" charset="0"/>
              </a:rPr>
              <a:t>other pensions</a:t>
            </a:r>
          </a:p>
          <a:p>
            <a:pPr algn="l">
              <a:buFont typeface="Arial" panose="020B0604020202020204" pitchFamily="34" charset="0"/>
              <a:buChar char="•"/>
            </a:pPr>
            <a:r>
              <a:rPr lang="en-GB" sz="5600" b="0" i="0" dirty="0">
                <a:solidFill>
                  <a:srgbClr val="0B0C0C"/>
                </a:solidFill>
                <a:effectLst/>
                <a:latin typeface="Arial" panose="020B0604020202020204" pitchFamily="34" charset="0"/>
                <a:cs typeface="Arial" panose="020B0604020202020204" pitchFamily="34" charset="0"/>
              </a:rPr>
              <a:t>earnings from employment and self-employment</a:t>
            </a:r>
          </a:p>
          <a:p>
            <a:pPr algn="l">
              <a:buFont typeface="Arial" panose="020B0604020202020204" pitchFamily="34" charset="0"/>
              <a:buChar char="•"/>
            </a:pPr>
            <a:r>
              <a:rPr lang="en-GB" sz="5600" b="0" i="0" dirty="0">
                <a:solidFill>
                  <a:srgbClr val="0B0C0C"/>
                </a:solidFill>
                <a:effectLst/>
                <a:latin typeface="Arial" panose="020B0604020202020204" pitchFamily="34" charset="0"/>
                <a:cs typeface="Arial" panose="020B0604020202020204" pitchFamily="34" charset="0"/>
              </a:rPr>
              <a:t>most social security benefits, for example Carer’s Allowance</a:t>
            </a:r>
          </a:p>
          <a:p>
            <a:pPr algn="l"/>
            <a:r>
              <a:rPr lang="en-GB" sz="5600" b="1" i="0" dirty="0">
                <a:solidFill>
                  <a:srgbClr val="0B0C0C"/>
                </a:solidFill>
                <a:effectLst/>
                <a:latin typeface="Arial" panose="020B0604020202020204" pitchFamily="34" charset="0"/>
                <a:cs typeface="Arial" panose="020B0604020202020204" pitchFamily="34" charset="0"/>
              </a:rPr>
              <a:t>What does not count as income</a:t>
            </a:r>
          </a:p>
          <a:p>
            <a:pPr algn="l"/>
            <a:r>
              <a:rPr lang="en-GB" sz="5600" b="0" i="0" dirty="0">
                <a:solidFill>
                  <a:srgbClr val="0B0C0C"/>
                </a:solidFill>
                <a:effectLst/>
                <a:latin typeface="Arial" panose="020B0604020202020204" pitchFamily="34" charset="0"/>
                <a:cs typeface="Arial" panose="020B0604020202020204" pitchFamily="34" charset="0"/>
              </a:rPr>
              <a:t>Not all benefits are counted as income. For example, the following are not counted:</a:t>
            </a:r>
          </a:p>
          <a:p>
            <a:pPr algn="l">
              <a:buFont typeface="Arial" panose="020B0604020202020204" pitchFamily="34" charset="0"/>
              <a:buChar char="•"/>
            </a:pPr>
            <a:r>
              <a:rPr lang="en-GB" sz="5600" b="0" i="0" dirty="0">
                <a:solidFill>
                  <a:srgbClr val="0B0C0C"/>
                </a:solidFill>
                <a:effectLst/>
                <a:latin typeface="Arial" panose="020B0604020202020204" pitchFamily="34" charset="0"/>
                <a:cs typeface="Arial" panose="020B0604020202020204" pitchFamily="34" charset="0"/>
              </a:rPr>
              <a:t>Adult Disability Payment</a:t>
            </a:r>
          </a:p>
          <a:p>
            <a:pPr algn="l">
              <a:buFont typeface="Arial" panose="020B0604020202020204" pitchFamily="34" charset="0"/>
              <a:buChar char="•"/>
            </a:pPr>
            <a:r>
              <a:rPr lang="en-GB" sz="5600" b="0" i="0" dirty="0">
                <a:solidFill>
                  <a:srgbClr val="0B0C0C"/>
                </a:solidFill>
                <a:effectLst/>
                <a:latin typeface="Arial" panose="020B0604020202020204" pitchFamily="34" charset="0"/>
                <a:cs typeface="Arial" panose="020B0604020202020204" pitchFamily="34" charset="0"/>
              </a:rPr>
              <a:t>Attendance Allowance</a:t>
            </a:r>
          </a:p>
          <a:p>
            <a:pPr algn="l">
              <a:buFont typeface="Arial" panose="020B0604020202020204" pitchFamily="34" charset="0"/>
              <a:buChar char="•"/>
            </a:pPr>
            <a:r>
              <a:rPr lang="en-GB" sz="5600" b="0" i="0" dirty="0">
                <a:solidFill>
                  <a:srgbClr val="0B0C0C"/>
                </a:solidFill>
                <a:effectLst/>
                <a:latin typeface="Arial" panose="020B0604020202020204" pitchFamily="34" charset="0"/>
                <a:cs typeface="Arial" panose="020B0604020202020204" pitchFamily="34" charset="0"/>
              </a:rPr>
              <a:t>Christmas Bonus</a:t>
            </a:r>
          </a:p>
          <a:p>
            <a:pPr algn="l">
              <a:buFont typeface="Arial" panose="020B0604020202020204" pitchFamily="34" charset="0"/>
              <a:buChar char="•"/>
            </a:pPr>
            <a:r>
              <a:rPr lang="en-GB" sz="5600" b="0" i="0" dirty="0">
                <a:solidFill>
                  <a:srgbClr val="0B0C0C"/>
                </a:solidFill>
                <a:effectLst/>
                <a:latin typeface="Arial" panose="020B0604020202020204" pitchFamily="34" charset="0"/>
                <a:cs typeface="Arial" panose="020B0604020202020204" pitchFamily="34" charset="0"/>
              </a:rPr>
              <a:t>Child Benefit</a:t>
            </a:r>
          </a:p>
          <a:p>
            <a:pPr algn="l">
              <a:buFont typeface="Arial" panose="020B0604020202020204" pitchFamily="34" charset="0"/>
              <a:buChar char="•"/>
            </a:pPr>
            <a:r>
              <a:rPr lang="en-GB" sz="5600" b="0" i="0" dirty="0">
                <a:solidFill>
                  <a:srgbClr val="0B0C0C"/>
                </a:solidFill>
                <a:effectLst/>
                <a:latin typeface="Arial" panose="020B0604020202020204" pitchFamily="34" charset="0"/>
                <a:cs typeface="Arial" panose="020B0604020202020204" pitchFamily="34" charset="0"/>
              </a:rPr>
              <a:t>Disability Living Allowance</a:t>
            </a:r>
          </a:p>
          <a:p>
            <a:pPr algn="l">
              <a:buFont typeface="Arial" panose="020B0604020202020204" pitchFamily="34" charset="0"/>
              <a:buChar char="•"/>
            </a:pPr>
            <a:r>
              <a:rPr lang="en-GB" sz="5600" b="0" i="0" dirty="0">
                <a:solidFill>
                  <a:srgbClr val="0B0C0C"/>
                </a:solidFill>
                <a:effectLst/>
                <a:latin typeface="Arial" panose="020B0604020202020204" pitchFamily="34" charset="0"/>
                <a:cs typeface="Arial" panose="020B0604020202020204" pitchFamily="34" charset="0"/>
              </a:rPr>
              <a:t>Personal Independence Payment</a:t>
            </a:r>
          </a:p>
          <a:p>
            <a:pPr algn="l">
              <a:buFont typeface="Arial" panose="020B0604020202020204" pitchFamily="34" charset="0"/>
              <a:buChar char="•"/>
            </a:pPr>
            <a:r>
              <a:rPr lang="en-GB" sz="5600" b="0" i="0" dirty="0">
                <a:solidFill>
                  <a:srgbClr val="0B0C0C"/>
                </a:solidFill>
                <a:effectLst/>
                <a:latin typeface="Arial" panose="020B0604020202020204" pitchFamily="34" charset="0"/>
                <a:cs typeface="Arial" panose="020B0604020202020204" pitchFamily="34" charset="0"/>
              </a:rPr>
              <a:t>social fund payments like Winter Fuel Allowance</a:t>
            </a:r>
          </a:p>
          <a:p>
            <a:pPr algn="l">
              <a:buFont typeface="Arial" panose="020B0604020202020204" pitchFamily="34" charset="0"/>
              <a:buChar char="•"/>
            </a:pPr>
            <a:r>
              <a:rPr lang="en-GB" sz="5600" b="0" i="0" dirty="0">
                <a:solidFill>
                  <a:srgbClr val="0B0C0C"/>
                </a:solidFill>
                <a:effectLst/>
                <a:latin typeface="Arial" panose="020B0604020202020204" pitchFamily="34" charset="0"/>
                <a:cs typeface="Arial" panose="020B0604020202020204" pitchFamily="34" charset="0"/>
              </a:rPr>
              <a:t>Housing Benefit</a:t>
            </a:r>
          </a:p>
          <a:p>
            <a:pPr algn="l">
              <a:buFont typeface="Arial" panose="020B0604020202020204" pitchFamily="34" charset="0"/>
              <a:buChar char="•"/>
            </a:pPr>
            <a:r>
              <a:rPr lang="en-GB" sz="5600" b="0" i="0" dirty="0">
                <a:solidFill>
                  <a:srgbClr val="0B0C0C"/>
                </a:solidFill>
                <a:effectLst/>
                <a:latin typeface="Arial" panose="020B0604020202020204" pitchFamily="34" charset="0"/>
                <a:cs typeface="Arial" panose="020B0604020202020204" pitchFamily="34" charset="0"/>
              </a:rPr>
              <a:t>Council Tax Reduction</a:t>
            </a:r>
          </a:p>
          <a:p>
            <a:endParaRPr lang="en-GB" dirty="0"/>
          </a:p>
        </p:txBody>
      </p:sp>
      <p:sp>
        <p:nvSpPr>
          <p:cNvPr id="4" name="Slide Number Placeholder 3"/>
          <p:cNvSpPr>
            <a:spLocks noGrp="1"/>
          </p:cNvSpPr>
          <p:nvPr>
            <p:ph type="sldNum" sz="quarter" idx="5"/>
          </p:nvPr>
        </p:nvSpPr>
        <p:spPr/>
        <p:txBody>
          <a:bodyPr/>
          <a:lstStyle/>
          <a:p>
            <a:fld id="{32A2158B-2496-41A0-9E90-C8538AA47E0A}" type="slidenum">
              <a:rPr lang="en-US" altLang="en-US" smtClean="0"/>
              <a:pPr/>
              <a:t>14</a:t>
            </a:fld>
            <a:endParaRPr lang="en-US" altLang="en-US" dirty="0"/>
          </a:p>
        </p:txBody>
      </p:sp>
    </p:spTree>
    <p:extLst>
      <p:ext uri="{BB962C8B-B14F-4D97-AF65-F5344CB8AC3E}">
        <p14:creationId xmlns:p14="http://schemas.microsoft.com/office/powerpoint/2010/main" val="2366762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gn="l"/>
            <a:r>
              <a:rPr lang="en-GB" sz="4300" b="1" i="0" dirty="0">
                <a:solidFill>
                  <a:srgbClr val="0B0C0C"/>
                </a:solidFill>
                <a:effectLst/>
                <a:latin typeface="Arial" panose="020B0604020202020204" pitchFamily="34" charset="0"/>
                <a:cs typeface="Arial" panose="020B0604020202020204" pitchFamily="34" charset="0"/>
              </a:rPr>
              <a:t>If you have a severe disability</a:t>
            </a:r>
          </a:p>
          <a:p>
            <a:pPr algn="l"/>
            <a:r>
              <a:rPr lang="en-GB" sz="4300" b="0" i="0" dirty="0">
                <a:solidFill>
                  <a:srgbClr val="0B0C0C"/>
                </a:solidFill>
                <a:effectLst/>
                <a:latin typeface="Arial" panose="020B0604020202020204" pitchFamily="34" charset="0"/>
                <a:cs typeface="Arial" panose="020B0604020202020204" pitchFamily="34" charset="0"/>
              </a:rPr>
              <a:t>You could get an extra £81.50 a week if you get any of the following:</a:t>
            </a:r>
          </a:p>
          <a:p>
            <a:pPr algn="l">
              <a:buFont typeface="Arial" panose="020B0604020202020204" pitchFamily="34" charset="0"/>
              <a:buChar char="•"/>
            </a:pPr>
            <a:r>
              <a:rPr lang="en-GB" sz="4300" b="0" i="0" dirty="0">
                <a:solidFill>
                  <a:srgbClr val="0B0C0C"/>
                </a:solidFill>
                <a:effectLst/>
                <a:latin typeface="Arial" panose="020B0604020202020204" pitchFamily="34" charset="0"/>
                <a:cs typeface="Arial" panose="020B0604020202020204" pitchFamily="34" charset="0"/>
              </a:rPr>
              <a:t>Attendance Allowance</a:t>
            </a:r>
          </a:p>
          <a:p>
            <a:pPr algn="l">
              <a:buFont typeface="Arial" panose="020B0604020202020204" pitchFamily="34" charset="0"/>
              <a:buChar char="•"/>
            </a:pPr>
            <a:r>
              <a:rPr lang="en-GB" sz="4300" b="0" i="0" dirty="0">
                <a:solidFill>
                  <a:srgbClr val="0B0C0C"/>
                </a:solidFill>
                <a:effectLst/>
                <a:latin typeface="Arial" panose="020B0604020202020204" pitchFamily="34" charset="0"/>
                <a:cs typeface="Arial" panose="020B0604020202020204" pitchFamily="34" charset="0"/>
              </a:rPr>
              <a:t>the middle or highest rate from the care component of Disability Living Allowance (DLA)</a:t>
            </a:r>
          </a:p>
          <a:p>
            <a:pPr algn="l">
              <a:buFont typeface="Arial" panose="020B0604020202020204" pitchFamily="34" charset="0"/>
              <a:buChar char="•"/>
            </a:pPr>
            <a:r>
              <a:rPr lang="en-GB" sz="4300" b="0" i="0" dirty="0">
                <a:solidFill>
                  <a:srgbClr val="0B0C0C"/>
                </a:solidFill>
                <a:effectLst/>
                <a:latin typeface="Arial" panose="020B0604020202020204" pitchFamily="34" charset="0"/>
                <a:cs typeface="Arial" panose="020B0604020202020204" pitchFamily="34" charset="0"/>
              </a:rPr>
              <a:t>the daily living component of Personal Independence Payment (PIP)</a:t>
            </a:r>
          </a:p>
          <a:p>
            <a:pPr algn="l">
              <a:buFont typeface="Arial" panose="020B0604020202020204" pitchFamily="34" charset="0"/>
              <a:buChar char="•"/>
            </a:pPr>
            <a:r>
              <a:rPr lang="en-GB" sz="4300" b="0" i="0" dirty="0">
                <a:solidFill>
                  <a:srgbClr val="0B0C0C"/>
                </a:solidFill>
                <a:effectLst/>
                <a:latin typeface="Arial" panose="020B0604020202020204" pitchFamily="34" charset="0"/>
                <a:cs typeface="Arial" panose="020B0604020202020204" pitchFamily="34" charset="0"/>
              </a:rPr>
              <a:t>Armed Forces Independence Payment</a:t>
            </a:r>
          </a:p>
          <a:p>
            <a:pPr algn="l">
              <a:buFont typeface="Arial" panose="020B0604020202020204" pitchFamily="34" charset="0"/>
              <a:buChar char="•"/>
            </a:pPr>
            <a:r>
              <a:rPr lang="en-GB" sz="4300" b="0" i="0" dirty="0">
                <a:solidFill>
                  <a:srgbClr val="0B0C0C"/>
                </a:solidFill>
                <a:effectLst/>
                <a:latin typeface="Arial" panose="020B0604020202020204" pitchFamily="34" charset="0"/>
                <a:cs typeface="Arial" panose="020B0604020202020204" pitchFamily="34" charset="0"/>
              </a:rPr>
              <a:t>the daily living component of Adult Disability Payment (ADP) at the standard or enhanced rate</a:t>
            </a:r>
          </a:p>
          <a:p>
            <a:pPr algn="l"/>
            <a:r>
              <a:rPr lang="en-GB" sz="4300" b="1" i="0" dirty="0">
                <a:solidFill>
                  <a:srgbClr val="0B0C0C"/>
                </a:solidFill>
                <a:effectLst/>
                <a:latin typeface="Arial" panose="020B0604020202020204" pitchFamily="34" charset="0"/>
                <a:cs typeface="Arial" panose="020B0604020202020204" pitchFamily="34" charset="0"/>
              </a:rPr>
              <a:t>If you care for another adult</a:t>
            </a:r>
          </a:p>
          <a:p>
            <a:pPr algn="l"/>
            <a:r>
              <a:rPr lang="en-GB" sz="4300" b="0" i="0" dirty="0">
                <a:solidFill>
                  <a:srgbClr val="0B0C0C"/>
                </a:solidFill>
                <a:effectLst/>
                <a:latin typeface="Arial" panose="020B0604020202020204" pitchFamily="34" charset="0"/>
                <a:cs typeface="Arial" panose="020B0604020202020204" pitchFamily="34" charset="0"/>
              </a:rPr>
              <a:t>You could get an extra £45.60 a week if:</a:t>
            </a:r>
          </a:p>
          <a:p>
            <a:pPr algn="l">
              <a:buFont typeface="Arial" panose="020B0604020202020204" pitchFamily="34" charset="0"/>
              <a:buChar char="•"/>
            </a:pPr>
            <a:r>
              <a:rPr lang="en-GB" sz="4300" b="0" i="0" dirty="0">
                <a:solidFill>
                  <a:srgbClr val="0B0C0C"/>
                </a:solidFill>
                <a:effectLst/>
                <a:latin typeface="Arial" panose="020B0604020202020204" pitchFamily="34" charset="0"/>
                <a:cs typeface="Arial" panose="020B0604020202020204" pitchFamily="34" charset="0"/>
              </a:rPr>
              <a:t>you get Carer’s Allowance</a:t>
            </a:r>
          </a:p>
          <a:p>
            <a:pPr algn="l">
              <a:buFont typeface="Arial" panose="020B0604020202020204" pitchFamily="34" charset="0"/>
              <a:buChar char="•"/>
            </a:pPr>
            <a:r>
              <a:rPr lang="en-GB" sz="4300" b="0" i="0" dirty="0">
                <a:solidFill>
                  <a:srgbClr val="0B0C0C"/>
                </a:solidFill>
                <a:effectLst/>
                <a:latin typeface="Arial" panose="020B0604020202020204" pitchFamily="34" charset="0"/>
                <a:cs typeface="Arial" panose="020B0604020202020204" pitchFamily="34" charset="0"/>
              </a:rPr>
              <a:t>you’ve claimed Carer’s Allowance but are not being paid because you already get another benefit paying a higher amount</a:t>
            </a:r>
          </a:p>
          <a:p>
            <a:pPr algn="l"/>
            <a:r>
              <a:rPr lang="en-GB" sz="4300" b="0" i="0" dirty="0">
                <a:solidFill>
                  <a:srgbClr val="0B0C0C"/>
                </a:solidFill>
                <a:effectLst/>
                <a:latin typeface="Arial" panose="020B0604020202020204" pitchFamily="34" charset="0"/>
                <a:cs typeface="Arial" panose="020B0604020202020204" pitchFamily="34" charset="0"/>
              </a:rPr>
              <a:t>If you and your partner have both claimed or are getting Carer’s Allowance, you can both get this extra amount.</a:t>
            </a:r>
          </a:p>
          <a:p>
            <a:pPr algn="l"/>
            <a:r>
              <a:rPr lang="en-GB" sz="4300" b="1" i="0" dirty="0">
                <a:solidFill>
                  <a:srgbClr val="0B0C0C"/>
                </a:solidFill>
                <a:effectLst/>
                <a:latin typeface="Arial" panose="020B0604020202020204" pitchFamily="34" charset="0"/>
                <a:cs typeface="Arial" panose="020B0604020202020204" pitchFamily="34" charset="0"/>
              </a:rPr>
              <a:t>If you’re responsible for children or young people</a:t>
            </a:r>
          </a:p>
          <a:p>
            <a:pPr algn="l"/>
            <a:r>
              <a:rPr lang="en-GB" sz="4300" b="0" i="0" dirty="0">
                <a:solidFill>
                  <a:srgbClr val="0B0C0C"/>
                </a:solidFill>
                <a:effectLst/>
                <a:latin typeface="Arial" panose="020B0604020202020204" pitchFamily="34" charset="0"/>
                <a:cs typeface="Arial" panose="020B0604020202020204" pitchFamily="34" charset="0"/>
              </a:rPr>
              <a:t>You could get an extra £66.29 a week for each child or young person you’re responsible for. This is increased to £76.79 a week for the first child if they were born before 6 April 2017.</a:t>
            </a:r>
          </a:p>
          <a:p>
            <a:pPr algn="l"/>
            <a:r>
              <a:rPr lang="en-GB" sz="4300" b="0" i="0" dirty="0">
                <a:solidFill>
                  <a:srgbClr val="0B0C0C"/>
                </a:solidFill>
                <a:effectLst/>
                <a:latin typeface="Arial" panose="020B0604020202020204" pitchFamily="34" charset="0"/>
                <a:cs typeface="Arial" panose="020B0604020202020204" pitchFamily="34" charset="0"/>
              </a:rPr>
              <a:t>The child or young person must normally live with you and be under the age of 20.</a:t>
            </a:r>
          </a:p>
          <a:p>
            <a:pPr algn="l"/>
            <a:r>
              <a:rPr lang="en-GB" sz="4300" b="0" i="0" dirty="0">
                <a:solidFill>
                  <a:srgbClr val="0B0C0C"/>
                </a:solidFill>
                <a:effectLst/>
                <a:latin typeface="Arial" panose="020B0604020202020204" pitchFamily="34" charset="0"/>
                <a:cs typeface="Arial" panose="020B0604020202020204" pitchFamily="34" charset="0"/>
              </a:rPr>
              <a:t>If they’re 16 or over and under 20, they must be in (or accepted for):</a:t>
            </a:r>
          </a:p>
          <a:p>
            <a:pPr algn="l">
              <a:buFont typeface="Arial" panose="020B0604020202020204" pitchFamily="34" charset="0"/>
              <a:buChar char="•"/>
            </a:pPr>
            <a:r>
              <a:rPr lang="en-GB" sz="4300" b="0" i="0" dirty="0">
                <a:solidFill>
                  <a:srgbClr val="0B0C0C"/>
                </a:solidFill>
                <a:effectLst/>
                <a:latin typeface="Arial" panose="020B0604020202020204" pitchFamily="34" charset="0"/>
                <a:cs typeface="Arial" panose="020B0604020202020204" pitchFamily="34" charset="0"/>
              </a:rPr>
              <a:t>approved training, such as Foundation Apprenticeships</a:t>
            </a:r>
          </a:p>
          <a:p>
            <a:pPr algn="l">
              <a:buFont typeface="Arial" panose="020B0604020202020204" pitchFamily="34" charset="0"/>
              <a:buChar char="•"/>
            </a:pPr>
            <a:r>
              <a:rPr lang="en-GB" sz="4300" b="0" i="0" dirty="0">
                <a:solidFill>
                  <a:srgbClr val="0B0C0C"/>
                </a:solidFill>
                <a:effectLst/>
                <a:latin typeface="Arial" panose="020B0604020202020204" pitchFamily="34" charset="0"/>
                <a:cs typeface="Arial" panose="020B0604020202020204" pitchFamily="34" charset="0"/>
              </a:rPr>
              <a:t>a course of non-advanced education (for example, they’re studying for GCSEs or A levels)</a:t>
            </a:r>
          </a:p>
          <a:p>
            <a:pPr algn="l"/>
            <a:r>
              <a:rPr lang="en-GB" sz="4300" b="0" i="0" dirty="0">
                <a:solidFill>
                  <a:srgbClr val="0B0C0C"/>
                </a:solidFill>
                <a:effectLst/>
                <a:latin typeface="Arial" panose="020B0604020202020204" pitchFamily="34" charset="0"/>
                <a:cs typeface="Arial" panose="020B0604020202020204" pitchFamily="34" charset="0"/>
              </a:rPr>
              <a:t>If they’re in education, it must be for more than 12 hours a week on average.</a:t>
            </a:r>
          </a:p>
          <a:p>
            <a:pPr algn="l"/>
            <a:r>
              <a:rPr lang="en-GB" sz="4300" b="0" i="0" dirty="0">
                <a:solidFill>
                  <a:srgbClr val="0B0C0C"/>
                </a:solidFill>
                <a:effectLst/>
                <a:latin typeface="Arial" panose="020B0604020202020204" pitchFamily="34" charset="0"/>
                <a:cs typeface="Arial" panose="020B0604020202020204" pitchFamily="34" charset="0"/>
              </a:rPr>
              <a:t>If you get Tax Credits, you cannot get this extra amount of Pension Credit for caring for a child. But you might be eligible for </a:t>
            </a:r>
            <a:r>
              <a:rPr lang="en-GB" sz="4300" b="0" i="0" dirty="0">
                <a:solidFill>
                  <a:srgbClr val="1D70B8"/>
                </a:solidFill>
                <a:effectLst/>
                <a:latin typeface="Arial" panose="020B0604020202020204" pitchFamily="34" charset="0"/>
                <a:cs typeface="Arial" panose="020B0604020202020204" pitchFamily="34" charset="0"/>
                <a:hlinkClick r:id="rId3"/>
              </a:rPr>
              <a:t>Child Tax Credits</a:t>
            </a:r>
            <a:r>
              <a:rPr lang="en-GB" sz="4300" b="0" i="0" dirty="0">
                <a:solidFill>
                  <a:srgbClr val="0B0C0C"/>
                </a:solidFill>
                <a:effectLst/>
                <a:latin typeface="Arial" panose="020B0604020202020204" pitchFamily="34" charset="0"/>
                <a:cs typeface="Arial" panose="020B0604020202020204" pitchFamily="34" charset="0"/>
              </a:rPr>
              <a:t>.</a:t>
            </a:r>
          </a:p>
          <a:p>
            <a:pPr algn="l"/>
            <a:r>
              <a:rPr lang="en-GB" sz="4300" b="1" i="0" dirty="0">
                <a:solidFill>
                  <a:srgbClr val="0B0C0C"/>
                </a:solidFill>
                <a:effectLst/>
                <a:latin typeface="Arial" panose="020B0604020202020204" pitchFamily="34" charset="0"/>
                <a:cs typeface="Arial" panose="020B0604020202020204" pitchFamily="34" charset="0"/>
              </a:rPr>
              <a:t>If the child or young person is disabled</a:t>
            </a:r>
          </a:p>
          <a:p>
            <a:pPr algn="l"/>
            <a:r>
              <a:rPr lang="en-GB" sz="4300" b="0" i="0" dirty="0">
                <a:solidFill>
                  <a:srgbClr val="0B0C0C"/>
                </a:solidFill>
                <a:effectLst/>
                <a:latin typeface="Arial" panose="020B0604020202020204" pitchFamily="34" charset="0"/>
                <a:cs typeface="Arial" panose="020B0604020202020204" pitchFamily="34" charset="0"/>
              </a:rPr>
              <a:t>If the child or young person is disabled, you could also get an extra amount of either:</a:t>
            </a:r>
          </a:p>
          <a:p>
            <a:pPr algn="l">
              <a:buFont typeface="Arial" panose="020B0604020202020204" pitchFamily="34" charset="0"/>
              <a:buChar char="•"/>
            </a:pPr>
            <a:r>
              <a:rPr lang="en-GB" sz="4300" b="0" i="0" dirty="0">
                <a:solidFill>
                  <a:srgbClr val="0B0C0C"/>
                </a:solidFill>
                <a:effectLst/>
                <a:latin typeface="Arial" panose="020B0604020202020204" pitchFamily="34" charset="0"/>
                <a:cs typeface="Arial" panose="020B0604020202020204" pitchFamily="34" charset="0"/>
              </a:rPr>
              <a:t>£35.93 a week if they get DLA, PIP or ADP</a:t>
            </a:r>
          </a:p>
          <a:p>
            <a:pPr algn="l">
              <a:buFont typeface="Arial" panose="020B0604020202020204" pitchFamily="34" charset="0"/>
              <a:buChar char="•"/>
            </a:pPr>
            <a:r>
              <a:rPr lang="en-GB" sz="4300" b="0" i="0" dirty="0">
                <a:solidFill>
                  <a:srgbClr val="0B0C0C"/>
                </a:solidFill>
                <a:effectLst/>
                <a:latin typeface="Arial" panose="020B0604020202020204" pitchFamily="34" charset="0"/>
                <a:cs typeface="Arial" panose="020B0604020202020204" pitchFamily="34" charset="0"/>
              </a:rPr>
              <a:t>£112.21 a week if they’re blind or they get the highest rate care component of DLA or CDP, or the enhanced daily living component of PIP or ADP</a:t>
            </a:r>
          </a:p>
          <a:p>
            <a:pPr algn="l"/>
            <a:r>
              <a:rPr lang="en-GB" sz="4300" b="1" i="0" dirty="0">
                <a:solidFill>
                  <a:srgbClr val="0B0C0C"/>
                </a:solidFill>
                <a:effectLst/>
                <a:latin typeface="Arial" panose="020B0604020202020204" pitchFamily="34" charset="0"/>
                <a:cs typeface="Arial" panose="020B0604020202020204" pitchFamily="34" charset="0"/>
              </a:rPr>
              <a:t>If you have housing costs</a:t>
            </a:r>
          </a:p>
          <a:p>
            <a:pPr algn="l"/>
            <a:r>
              <a:rPr lang="en-GB" sz="4300" b="0" i="0" dirty="0">
                <a:solidFill>
                  <a:srgbClr val="0B0C0C"/>
                </a:solidFill>
                <a:effectLst/>
                <a:latin typeface="Arial" panose="020B0604020202020204" pitchFamily="34" charset="0"/>
                <a:cs typeface="Arial" panose="020B0604020202020204" pitchFamily="34" charset="0"/>
              </a:rPr>
              <a:t>You could get an extra amount to cover your housing costs, such as:</a:t>
            </a:r>
          </a:p>
          <a:p>
            <a:pPr algn="l">
              <a:buFont typeface="Arial" panose="020B0604020202020204" pitchFamily="34" charset="0"/>
              <a:buChar char="•"/>
            </a:pPr>
            <a:r>
              <a:rPr lang="en-GB" sz="4300" b="0" i="0" dirty="0">
                <a:solidFill>
                  <a:srgbClr val="0B0C0C"/>
                </a:solidFill>
                <a:effectLst/>
                <a:latin typeface="Arial" panose="020B0604020202020204" pitchFamily="34" charset="0"/>
                <a:cs typeface="Arial" panose="020B0604020202020204" pitchFamily="34" charset="0"/>
              </a:rPr>
              <a:t>ground rent if your property is a leasehold</a:t>
            </a:r>
          </a:p>
          <a:p>
            <a:pPr algn="l">
              <a:buFont typeface="Arial" panose="020B0604020202020204" pitchFamily="34" charset="0"/>
              <a:buChar char="•"/>
            </a:pPr>
            <a:r>
              <a:rPr lang="en-GB" sz="4300" b="0" i="0" dirty="0">
                <a:solidFill>
                  <a:srgbClr val="0B0C0C"/>
                </a:solidFill>
                <a:effectLst/>
                <a:latin typeface="Arial" panose="020B0604020202020204" pitchFamily="34" charset="0"/>
                <a:cs typeface="Arial" panose="020B0604020202020204" pitchFamily="34" charset="0"/>
              </a:rPr>
              <a:t>some service charges</a:t>
            </a:r>
          </a:p>
          <a:p>
            <a:pPr algn="l">
              <a:buFont typeface="Arial" panose="020B0604020202020204" pitchFamily="34" charset="0"/>
              <a:buChar char="•"/>
            </a:pPr>
            <a:r>
              <a:rPr lang="en-GB" sz="4300" b="0" i="0" dirty="0">
                <a:solidFill>
                  <a:srgbClr val="0B0C0C"/>
                </a:solidFill>
                <a:effectLst/>
                <a:latin typeface="Arial" panose="020B0604020202020204" pitchFamily="34" charset="0"/>
                <a:cs typeface="Arial" panose="020B0604020202020204" pitchFamily="34" charset="0"/>
              </a:rPr>
              <a:t>charges for tents and site rents</a:t>
            </a:r>
          </a:p>
          <a:p>
            <a:pPr algn="l"/>
            <a:r>
              <a:rPr lang="en-GB" sz="4300" b="0" i="0" dirty="0">
                <a:solidFill>
                  <a:srgbClr val="0B0C0C"/>
                </a:solidFill>
                <a:effectLst/>
                <a:latin typeface="Arial" panose="020B0604020202020204" pitchFamily="34" charset="0"/>
                <a:cs typeface="Arial" panose="020B0604020202020204" pitchFamily="34" charset="0"/>
              </a:rPr>
              <a:t>The amount you could get depends on your housing costs.</a:t>
            </a:r>
          </a:p>
          <a:p>
            <a:pPr algn="l"/>
            <a:r>
              <a:rPr lang="en-GB" sz="4300" b="0" i="0" dirty="0">
                <a:solidFill>
                  <a:srgbClr val="0B0C0C"/>
                </a:solidFill>
                <a:effectLst/>
                <a:latin typeface="Arial" panose="020B0604020202020204" pitchFamily="34" charset="0"/>
                <a:cs typeface="Arial" panose="020B0604020202020204" pitchFamily="34" charset="0"/>
              </a:rPr>
              <a:t>If you get Pension Credit, you could also be eligible for:</a:t>
            </a:r>
          </a:p>
          <a:p>
            <a:pPr algn="l">
              <a:buFont typeface="Arial" panose="020B0604020202020204" pitchFamily="34" charset="0"/>
              <a:buChar char="•"/>
            </a:pPr>
            <a:r>
              <a:rPr lang="en-GB" sz="4300" b="0" i="0" dirty="0">
                <a:solidFill>
                  <a:srgbClr val="1D70B8"/>
                </a:solidFill>
                <a:effectLst/>
                <a:latin typeface="Arial" panose="020B0604020202020204" pitchFamily="34" charset="0"/>
                <a:cs typeface="Arial" panose="020B0604020202020204" pitchFamily="34" charset="0"/>
                <a:hlinkClick r:id="rId4"/>
              </a:rPr>
              <a:t>Council Tax Reduction</a:t>
            </a:r>
            <a:endParaRPr lang="en-GB" sz="4300" b="0" i="0" dirty="0">
              <a:solidFill>
                <a:srgbClr val="0B0C0C"/>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sz="4300" b="0" i="0" dirty="0">
                <a:solidFill>
                  <a:srgbClr val="1D70B8"/>
                </a:solidFill>
                <a:effectLst/>
                <a:latin typeface="Arial" panose="020B0604020202020204" pitchFamily="34" charset="0"/>
                <a:cs typeface="Arial" panose="020B0604020202020204" pitchFamily="34" charset="0"/>
                <a:hlinkClick r:id="rId5"/>
              </a:rPr>
              <a:t>Housing Benefit</a:t>
            </a:r>
            <a:r>
              <a:rPr lang="en-GB" sz="4300" b="0" i="0" dirty="0">
                <a:solidFill>
                  <a:srgbClr val="0B0C0C"/>
                </a:solidFill>
                <a:effectLst/>
                <a:latin typeface="Arial" panose="020B0604020202020204" pitchFamily="34" charset="0"/>
                <a:cs typeface="Arial" panose="020B0604020202020204" pitchFamily="34" charset="0"/>
              </a:rPr>
              <a:t> if you rent the property you live in</a:t>
            </a:r>
          </a:p>
          <a:p>
            <a:pPr algn="l">
              <a:buFont typeface="Arial" panose="020B0604020202020204" pitchFamily="34" charset="0"/>
              <a:buChar char="•"/>
            </a:pPr>
            <a:r>
              <a:rPr lang="en-GB" sz="4300" b="0" i="0" dirty="0">
                <a:solidFill>
                  <a:srgbClr val="1D70B8"/>
                </a:solidFill>
                <a:effectLst/>
                <a:latin typeface="Arial" panose="020B0604020202020204" pitchFamily="34" charset="0"/>
                <a:cs typeface="Arial" panose="020B0604020202020204" pitchFamily="34" charset="0"/>
                <a:hlinkClick r:id="rId6"/>
              </a:rPr>
              <a:t>Support for Mortgage Interest</a:t>
            </a:r>
            <a:r>
              <a:rPr lang="en-GB" sz="4300" b="0" i="0" dirty="0">
                <a:solidFill>
                  <a:srgbClr val="0B0C0C"/>
                </a:solidFill>
                <a:effectLst/>
                <a:latin typeface="Arial" panose="020B0604020202020204" pitchFamily="34" charset="0"/>
                <a:cs typeface="Arial" panose="020B0604020202020204" pitchFamily="34" charset="0"/>
              </a:rPr>
              <a:t> if you own the property you live in</a:t>
            </a:r>
          </a:p>
          <a:p>
            <a:pPr algn="l"/>
            <a:r>
              <a:rPr lang="en-GB" sz="4300" b="1" i="0" dirty="0">
                <a:solidFill>
                  <a:srgbClr val="0B0C0C"/>
                </a:solidFill>
                <a:effectLst/>
                <a:latin typeface="Arial" panose="020B0604020202020204" pitchFamily="34" charset="0"/>
                <a:cs typeface="Arial" panose="020B0604020202020204" pitchFamily="34" charset="0"/>
              </a:rPr>
              <a:t>If you have savings or a second pension</a:t>
            </a:r>
          </a:p>
          <a:p>
            <a:pPr algn="l"/>
            <a:r>
              <a:rPr lang="en-GB" sz="4300" b="0" i="0" dirty="0">
                <a:solidFill>
                  <a:srgbClr val="0B0C0C"/>
                </a:solidFill>
                <a:effectLst/>
                <a:latin typeface="Arial" panose="020B0604020202020204" pitchFamily="34" charset="0"/>
                <a:cs typeface="Arial" panose="020B0604020202020204" pitchFamily="34" charset="0"/>
              </a:rPr>
              <a:t>You could get the ‘Savings Credit’ part of Pension Credit if both of the following apply:</a:t>
            </a:r>
          </a:p>
          <a:p>
            <a:pPr algn="l">
              <a:buFont typeface="Arial" panose="020B0604020202020204" pitchFamily="34" charset="0"/>
              <a:buChar char="•"/>
            </a:pPr>
            <a:r>
              <a:rPr lang="en-GB" sz="4300" b="0" i="0" dirty="0">
                <a:solidFill>
                  <a:srgbClr val="0B0C0C"/>
                </a:solidFill>
                <a:effectLst/>
                <a:latin typeface="Arial" panose="020B0604020202020204" pitchFamily="34" charset="0"/>
                <a:cs typeface="Arial" panose="020B0604020202020204" pitchFamily="34" charset="0"/>
              </a:rPr>
              <a:t>you reached State Pension age before 6 April 2016</a:t>
            </a:r>
          </a:p>
          <a:p>
            <a:pPr algn="l">
              <a:buFont typeface="Arial" panose="020B0604020202020204" pitchFamily="34" charset="0"/>
              <a:buChar char="•"/>
            </a:pPr>
            <a:r>
              <a:rPr lang="en-GB" sz="4300" b="0" i="0" dirty="0">
                <a:solidFill>
                  <a:srgbClr val="0B0C0C"/>
                </a:solidFill>
                <a:effectLst/>
                <a:latin typeface="Arial" panose="020B0604020202020204" pitchFamily="34" charset="0"/>
                <a:cs typeface="Arial" panose="020B0604020202020204" pitchFamily="34" charset="0"/>
              </a:rPr>
              <a:t>you saved some money for retirement, for example a personal or workplace pension</a:t>
            </a:r>
          </a:p>
          <a:p>
            <a:pPr algn="l"/>
            <a:r>
              <a:rPr lang="en-GB" sz="4300" b="0" i="0" dirty="0">
                <a:solidFill>
                  <a:srgbClr val="0B0C0C"/>
                </a:solidFill>
                <a:effectLst/>
                <a:latin typeface="Arial" panose="020B0604020202020204" pitchFamily="34" charset="0"/>
                <a:cs typeface="Arial" panose="020B0604020202020204" pitchFamily="34" charset="0"/>
              </a:rPr>
              <a:t>You’ll get up to £17.01 Savings Credit a week if you’re single. If you have a partner, you’ll get up to £19.04 a week.</a:t>
            </a:r>
          </a:p>
          <a:p>
            <a:pPr algn="l"/>
            <a:r>
              <a:rPr lang="en-GB" sz="4300" b="0" i="0" dirty="0">
                <a:solidFill>
                  <a:srgbClr val="0B0C0C"/>
                </a:solidFill>
                <a:effectLst/>
                <a:latin typeface="Arial" panose="020B0604020202020204" pitchFamily="34" charset="0"/>
                <a:cs typeface="Arial" panose="020B0604020202020204" pitchFamily="34" charset="0"/>
              </a:rPr>
              <a:t>You might still get some Savings Credit even if you do not get the Guarantee Credit part of Pension Credit.</a:t>
            </a:r>
          </a:p>
          <a:p>
            <a:pPr algn="l"/>
            <a:r>
              <a:rPr lang="en-GB" sz="4300" b="1" i="0" dirty="0">
                <a:solidFill>
                  <a:srgbClr val="0B0C0C"/>
                </a:solidFill>
                <a:effectLst/>
                <a:latin typeface="Arial" panose="020B0604020202020204" pitchFamily="34" charset="0"/>
                <a:cs typeface="Arial" panose="020B0604020202020204" pitchFamily="34" charset="0"/>
              </a:rPr>
              <a:t>Other help if you get Pension Credit</a:t>
            </a:r>
          </a:p>
          <a:p>
            <a:pPr algn="l"/>
            <a:r>
              <a:rPr lang="en-GB" sz="4300" b="0" i="0" dirty="0">
                <a:solidFill>
                  <a:srgbClr val="0B0C0C"/>
                </a:solidFill>
                <a:effectLst/>
                <a:latin typeface="Arial" panose="020B0604020202020204" pitchFamily="34" charset="0"/>
                <a:cs typeface="Arial" panose="020B0604020202020204" pitchFamily="34" charset="0"/>
              </a:rPr>
              <a:t>If you get Pension Credit you’ll automatically get </a:t>
            </a:r>
            <a:r>
              <a:rPr lang="en-GB" sz="4300" b="0" i="0" dirty="0">
                <a:solidFill>
                  <a:srgbClr val="1D70B8"/>
                </a:solidFill>
                <a:effectLst/>
                <a:latin typeface="Arial" panose="020B0604020202020204" pitchFamily="34" charset="0"/>
                <a:cs typeface="Arial" panose="020B0604020202020204" pitchFamily="34" charset="0"/>
                <a:hlinkClick r:id="rId7"/>
              </a:rPr>
              <a:t>cold weather payments</a:t>
            </a:r>
            <a:r>
              <a:rPr lang="en-GB" sz="4300" b="0" i="0" dirty="0">
                <a:solidFill>
                  <a:srgbClr val="0B0C0C"/>
                </a:solidFill>
                <a:effectLst/>
                <a:latin typeface="Arial" panose="020B0604020202020204" pitchFamily="34" charset="0"/>
                <a:cs typeface="Arial" panose="020B0604020202020204" pitchFamily="34" charset="0"/>
              </a:rPr>
              <a:t>.</a:t>
            </a:r>
          </a:p>
          <a:p>
            <a:pPr algn="l"/>
            <a:r>
              <a:rPr lang="en-GB" sz="4300" b="0" i="0" dirty="0">
                <a:solidFill>
                  <a:srgbClr val="0B0C0C"/>
                </a:solidFill>
                <a:effectLst/>
                <a:latin typeface="Arial" panose="020B0604020202020204" pitchFamily="34" charset="0"/>
                <a:cs typeface="Arial" panose="020B0604020202020204" pitchFamily="34" charset="0"/>
              </a:rPr>
              <a:t>You’ll also be eligible to:</a:t>
            </a:r>
          </a:p>
          <a:p>
            <a:pPr algn="l">
              <a:buFont typeface="Arial" panose="020B0604020202020204" pitchFamily="34" charset="0"/>
              <a:buChar char="•"/>
            </a:pPr>
            <a:r>
              <a:rPr lang="en-GB" sz="4300" b="0" i="0" dirty="0">
                <a:solidFill>
                  <a:srgbClr val="1D70B8"/>
                </a:solidFill>
                <a:effectLst/>
                <a:latin typeface="Arial" panose="020B0604020202020204" pitchFamily="34" charset="0"/>
                <a:cs typeface="Arial" panose="020B0604020202020204" pitchFamily="34" charset="0"/>
                <a:hlinkClick r:id="rId8"/>
              </a:rPr>
              <a:t>apply for a free TV licence</a:t>
            </a:r>
            <a:r>
              <a:rPr lang="en-GB" sz="4300" b="0" i="0" dirty="0">
                <a:solidFill>
                  <a:srgbClr val="0B0C0C"/>
                </a:solidFill>
                <a:effectLst/>
                <a:latin typeface="Arial" panose="020B0604020202020204" pitchFamily="34" charset="0"/>
                <a:cs typeface="Arial" panose="020B0604020202020204" pitchFamily="34" charset="0"/>
              </a:rPr>
              <a:t> if you’re aged 75 or over</a:t>
            </a:r>
          </a:p>
          <a:p>
            <a:pPr algn="l">
              <a:buFont typeface="Arial" panose="020B0604020202020204" pitchFamily="34" charset="0"/>
              <a:buChar char="•"/>
            </a:pPr>
            <a:r>
              <a:rPr lang="en-GB" sz="4300" b="0" i="0" dirty="0">
                <a:solidFill>
                  <a:srgbClr val="1D70B8"/>
                </a:solidFill>
                <a:effectLst/>
                <a:latin typeface="Arial" panose="020B0604020202020204" pitchFamily="34" charset="0"/>
                <a:cs typeface="Arial" panose="020B0604020202020204" pitchFamily="34" charset="0"/>
                <a:hlinkClick r:id="rId9"/>
              </a:rPr>
              <a:t>get help with NHS costs</a:t>
            </a:r>
            <a:r>
              <a:rPr lang="en-GB" sz="4300" b="0" i="0" dirty="0">
                <a:solidFill>
                  <a:srgbClr val="0B0C0C"/>
                </a:solidFill>
                <a:effectLst/>
                <a:latin typeface="Arial" panose="020B0604020202020204" pitchFamily="34" charset="0"/>
                <a:cs typeface="Arial" panose="020B0604020202020204" pitchFamily="34" charset="0"/>
              </a:rPr>
              <a:t> if you get the Guarantee Credit part of Pension Credit</a:t>
            </a:r>
          </a:p>
          <a:p>
            <a:pPr algn="l"/>
            <a:r>
              <a:rPr lang="en-GB" sz="4300" b="0" i="0" dirty="0">
                <a:solidFill>
                  <a:srgbClr val="0B0C0C"/>
                </a:solidFill>
                <a:effectLst/>
                <a:latin typeface="Arial" panose="020B0604020202020204" pitchFamily="34" charset="0"/>
                <a:cs typeface="Arial" panose="020B0604020202020204" pitchFamily="34" charset="0"/>
              </a:rPr>
              <a:t>NHS costs can include things such as prescriptions, dental treatment, glasses and transport costs for hospital appointments.</a:t>
            </a:r>
          </a:p>
          <a:p>
            <a:endParaRPr lang="en-GB" dirty="0"/>
          </a:p>
        </p:txBody>
      </p:sp>
      <p:sp>
        <p:nvSpPr>
          <p:cNvPr id="4" name="Slide Number Placeholder 3"/>
          <p:cNvSpPr>
            <a:spLocks noGrp="1"/>
          </p:cNvSpPr>
          <p:nvPr>
            <p:ph type="sldNum" sz="quarter" idx="5"/>
          </p:nvPr>
        </p:nvSpPr>
        <p:spPr/>
        <p:txBody>
          <a:bodyPr/>
          <a:lstStyle/>
          <a:p>
            <a:fld id="{32A2158B-2496-41A0-9E90-C8538AA47E0A}" type="slidenum">
              <a:rPr lang="en-US" altLang="en-US" smtClean="0"/>
              <a:pPr/>
              <a:t>15</a:t>
            </a:fld>
            <a:endParaRPr lang="en-US" altLang="en-US" dirty="0"/>
          </a:p>
        </p:txBody>
      </p:sp>
    </p:spTree>
    <p:extLst>
      <p:ext uri="{BB962C8B-B14F-4D97-AF65-F5344CB8AC3E}">
        <p14:creationId xmlns:p14="http://schemas.microsoft.com/office/powerpoint/2010/main" val="4068421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400"/>
            <a:ext cx="6019800" cy="4114800"/>
          </a:xfrm>
        </p:spPr>
        <p:txBody>
          <a:bodyPr/>
          <a:lstStyle/>
          <a:p>
            <a:pPr algn="l"/>
            <a:r>
              <a:rPr lang="en-GB" b="1" i="0" dirty="0">
                <a:solidFill>
                  <a:srgbClr val="0B0C0C"/>
                </a:solidFill>
                <a:effectLst/>
                <a:latin typeface="Arial" panose="020B0604020202020204" pitchFamily="34" charset="0"/>
                <a:cs typeface="Arial" panose="020B0604020202020204" pitchFamily="34" charset="0"/>
              </a:rPr>
              <a:t>Apply by post</a:t>
            </a:r>
          </a:p>
          <a:p>
            <a:pPr algn="l"/>
            <a:r>
              <a:rPr lang="en-GB" b="0" i="0" dirty="0">
                <a:solidFill>
                  <a:srgbClr val="0B0C0C"/>
                </a:solidFill>
                <a:effectLst/>
                <a:latin typeface="Arial" panose="020B0604020202020204" pitchFamily="34" charset="0"/>
                <a:cs typeface="Arial" panose="020B0604020202020204" pitchFamily="34" charset="0"/>
              </a:rPr>
              <a:t>To apply by post, </a:t>
            </a:r>
            <a:r>
              <a:rPr lang="en-GB" b="0" i="0" dirty="0">
                <a:solidFill>
                  <a:srgbClr val="1D70B8"/>
                </a:solidFill>
                <a:effectLst/>
                <a:latin typeface="Arial" panose="020B0604020202020204" pitchFamily="34" charset="0"/>
                <a:cs typeface="Arial" panose="020B0604020202020204" pitchFamily="34" charset="0"/>
                <a:hlinkClick r:id="rId3"/>
              </a:rPr>
              <a:t>print out and fill in the Pension Credit claim form</a:t>
            </a:r>
            <a:r>
              <a:rPr lang="en-GB" b="0" i="0" dirty="0">
                <a:solidFill>
                  <a:srgbClr val="0B0C0C"/>
                </a:solidFill>
                <a:effectLst/>
                <a:latin typeface="Arial" panose="020B0604020202020204" pitchFamily="34" charset="0"/>
                <a:cs typeface="Arial" panose="020B0604020202020204" pitchFamily="34" charset="0"/>
              </a:rPr>
              <a:t> or call the claim line to request a form.</a:t>
            </a:r>
          </a:p>
          <a:p>
            <a:pPr algn="l"/>
            <a:r>
              <a:rPr lang="en-GB" b="0" i="0" dirty="0">
                <a:solidFill>
                  <a:srgbClr val="0B0C0C"/>
                </a:solidFill>
                <a:effectLst/>
                <a:latin typeface="Arial" panose="020B0604020202020204" pitchFamily="34" charset="0"/>
                <a:cs typeface="Arial" panose="020B0604020202020204" pitchFamily="34" charset="0"/>
              </a:rPr>
              <a:t>Send the claim form to the Pension Service, or ask someone to do it for you.</a:t>
            </a:r>
          </a:p>
          <a:p>
            <a:pPr algn="l"/>
            <a:r>
              <a:rPr lang="en-GB" b="0" i="0" dirty="0">
                <a:solidFill>
                  <a:srgbClr val="0B0C0C"/>
                </a:solidFill>
                <a:effectLst/>
                <a:latin typeface="Arial" panose="020B0604020202020204" pitchFamily="34" charset="0"/>
                <a:cs typeface="Arial" panose="020B0604020202020204" pitchFamily="34" charset="0"/>
              </a:rPr>
              <a:t>The Pension Service 8</a:t>
            </a:r>
            <a:br>
              <a:rPr lang="en-GB" b="0" i="0" dirty="0">
                <a:solidFill>
                  <a:srgbClr val="0B0C0C"/>
                </a:solidFill>
                <a:effectLst/>
                <a:latin typeface="Arial" panose="020B0604020202020204" pitchFamily="34" charset="0"/>
                <a:cs typeface="Arial" panose="020B0604020202020204" pitchFamily="34" charset="0"/>
              </a:rPr>
            </a:br>
            <a:r>
              <a:rPr lang="en-GB" b="0" i="0" dirty="0">
                <a:solidFill>
                  <a:srgbClr val="0B0C0C"/>
                </a:solidFill>
                <a:effectLst/>
                <a:latin typeface="Arial" panose="020B0604020202020204" pitchFamily="34" charset="0"/>
                <a:cs typeface="Arial" panose="020B0604020202020204" pitchFamily="34" charset="0"/>
              </a:rPr>
              <a:t>Post Handling Site B</a:t>
            </a:r>
            <a:br>
              <a:rPr lang="en-GB" b="0" i="0" dirty="0">
                <a:solidFill>
                  <a:srgbClr val="0B0C0C"/>
                </a:solidFill>
                <a:effectLst/>
                <a:latin typeface="Arial" panose="020B0604020202020204" pitchFamily="34" charset="0"/>
                <a:cs typeface="Arial" panose="020B0604020202020204" pitchFamily="34" charset="0"/>
              </a:rPr>
            </a:br>
            <a:r>
              <a:rPr lang="en-GB" b="0" i="0" dirty="0">
                <a:solidFill>
                  <a:srgbClr val="0B0C0C"/>
                </a:solidFill>
                <a:effectLst/>
                <a:latin typeface="Arial" panose="020B0604020202020204" pitchFamily="34" charset="0"/>
                <a:cs typeface="Arial" panose="020B0604020202020204" pitchFamily="34" charset="0"/>
              </a:rPr>
              <a:t>Wolverhampton</a:t>
            </a:r>
            <a:br>
              <a:rPr lang="en-GB" b="0" i="0" dirty="0">
                <a:solidFill>
                  <a:srgbClr val="0B0C0C"/>
                </a:solidFill>
                <a:effectLst/>
                <a:latin typeface="Arial" panose="020B0604020202020204" pitchFamily="34" charset="0"/>
                <a:cs typeface="Arial" panose="020B0604020202020204" pitchFamily="34" charset="0"/>
              </a:rPr>
            </a:br>
            <a:r>
              <a:rPr lang="en-GB" b="0" i="0" dirty="0">
                <a:solidFill>
                  <a:srgbClr val="0B0C0C"/>
                </a:solidFill>
                <a:effectLst/>
                <a:latin typeface="Arial" panose="020B0604020202020204" pitchFamily="34" charset="0"/>
                <a:cs typeface="Arial" panose="020B0604020202020204" pitchFamily="34" charset="0"/>
              </a:rPr>
              <a:t>WV99 1AN</a:t>
            </a:r>
          </a:p>
          <a:p>
            <a:pPr algn="l"/>
            <a:r>
              <a:rPr lang="en-GB" b="0" i="0" dirty="0">
                <a:solidFill>
                  <a:srgbClr val="0B0C0C"/>
                </a:solidFill>
                <a:effectLst/>
                <a:latin typeface="Arial" panose="020B0604020202020204" pitchFamily="34" charset="0"/>
                <a:cs typeface="Arial" panose="020B0604020202020204" pitchFamily="34" charset="0"/>
              </a:rPr>
              <a:t>Contact a voluntary organisation like </a:t>
            </a:r>
            <a:r>
              <a:rPr lang="en-GB" b="0" i="0" dirty="0">
                <a:solidFill>
                  <a:srgbClr val="1D70B8"/>
                </a:solidFill>
                <a:effectLst/>
                <a:latin typeface="Arial" panose="020B0604020202020204" pitchFamily="34" charset="0"/>
                <a:cs typeface="Arial" panose="020B0604020202020204" pitchFamily="34" charset="0"/>
                <a:hlinkClick r:id="rId4"/>
              </a:rPr>
              <a:t>Citizens Advice</a:t>
            </a:r>
            <a:r>
              <a:rPr lang="en-GB" b="0" i="0" dirty="0">
                <a:solidFill>
                  <a:srgbClr val="0B0C0C"/>
                </a:solidFill>
                <a:effectLst/>
                <a:latin typeface="Arial" panose="020B0604020202020204" pitchFamily="34" charset="0"/>
                <a:cs typeface="Arial" panose="020B0604020202020204" pitchFamily="34" charset="0"/>
              </a:rPr>
              <a:t> or </a:t>
            </a:r>
            <a:r>
              <a:rPr lang="en-GB" b="0" i="0" dirty="0">
                <a:solidFill>
                  <a:srgbClr val="1D70B8"/>
                </a:solidFill>
                <a:effectLst/>
                <a:latin typeface="Arial" panose="020B0604020202020204" pitchFamily="34" charset="0"/>
                <a:cs typeface="Arial" panose="020B0604020202020204" pitchFamily="34" charset="0"/>
                <a:hlinkClick r:id="rId5"/>
              </a:rPr>
              <a:t>Age UK</a:t>
            </a:r>
            <a:r>
              <a:rPr lang="en-GB" b="0" i="0" dirty="0">
                <a:solidFill>
                  <a:srgbClr val="0B0C0C"/>
                </a:solidFill>
                <a:effectLst/>
                <a:latin typeface="Arial" panose="020B0604020202020204" pitchFamily="34" charset="0"/>
                <a:cs typeface="Arial" panose="020B0604020202020204" pitchFamily="34" charset="0"/>
              </a:rPr>
              <a:t> if you need help with the form.</a:t>
            </a:r>
          </a:p>
          <a:p>
            <a:pPr algn="l"/>
            <a:r>
              <a:rPr lang="en-GB" b="1" i="0" dirty="0">
                <a:solidFill>
                  <a:srgbClr val="0B0C0C"/>
                </a:solidFill>
                <a:effectLst/>
                <a:latin typeface="Arial" panose="020B0604020202020204" pitchFamily="34" charset="0"/>
                <a:cs typeface="Arial" panose="020B0604020202020204" pitchFamily="34" charset="0"/>
              </a:rPr>
              <a:t>If you disagree with a decision</a:t>
            </a:r>
          </a:p>
          <a:p>
            <a:pPr algn="l"/>
            <a:r>
              <a:rPr lang="en-GB" b="0" i="0" dirty="0">
                <a:solidFill>
                  <a:srgbClr val="0B0C0C"/>
                </a:solidFill>
                <a:effectLst/>
                <a:latin typeface="Arial" panose="020B0604020202020204" pitchFamily="34" charset="0"/>
                <a:cs typeface="Arial" panose="020B0604020202020204" pitchFamily="34" charset="0"/>
              </a:rPr>
              <a:t>You can </a:t>
            </a:r>
            <a:r>
              <a:rPr lang="en-GB" b="0" i="0" dirty="0">
                <a:solidFill>
                  <a:srgbClr val="1D70B8"/>
                </a:solidFill>
                <a:effectLst/>
                <a:latin typeface="Arial" panose="020B0604020202020204" pitchFamily="34" charset="0"/>
                <a:cs typeface="Arial" panose="020B0604020202020204" pitchFamily="34" charset="0"/>
                <a:hlinkClick r:id="rId6"/>
              </a:rPr>
              <a:t>challenge a decision</a:t>
            </a:r>
            <a:r>
              <a:rPr lang="en-GB" b="0" i="0" dirty="0">
                <a:solidFill>
                  <a:srgbClr val="0B0C0C"/>
                </a:solidFill>
                <a:effectLst/>
                <a:latin typeface="Arial" panose="020B0604020202020204" pitchFamily="34" charset="0"/>
                <a:cs typeface="Arial" panose="020B0604020202020204" pitchFamily="34" charset="0"/>
              </a:rPr>
              <a:t> about your Pension Credit application. This is called asking for mandatory reconsideration.</a:t>
            </a:r>
          </a:p>
          <a:p>
            <a:endParaRPr lang="en-GB" dirty="0"/>
          </a:p>
        </p:txBody>
      </p:sp>
      <p:sp>
        <p:nvSpPr>
          <p:cNvPr id="4" name="Slide Number Placeholder 3"/>
          <p:cNvSpPr>
            <a:spLocks noGrp="1"/>
          </p:cNvSpPr>
          <p:nvPr>
            <p:ph type="sldNum" sz="quarter" idx="5"/>
          </p:nvPr>
        </p:nvSpPr>
        <p:spPr/>
        <p:txBody>
          <a:bodyPr/>
          <a:lstStyle/>
          <a:p>
            <a:fld id="{32A2158B-2496-41A0-9E90-C8538AA47E0A}" type="slidenum">
              <a:rPr lang="en-US" altLang="en-US" smtClean="0"/>
              <a:pPr/>
              <a:t>16</a:t>
            </a:fld>
            <a:endParaRPr lang="en-US" altLang="en-US" dirty="0"/>
          </a:p>
        </p:txBody>
      </p:sp>
    </p:spTree>
    <p:extLst>
      <p:ext uri="{BB962C8B-B14F-4D97-AF65-F5344CB8AC3E}">
        <p14:creationId xmlns:p14="http://schemas.microsoft.com/office/powerpoint/2010/main" val="3362463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62246056-6ED6-4479-932B-FDF090AD2116}"/>
              </a:ext>
            </a:extLst>
          </p:cNvPr>
          <p:cNvSpPr>
            <a:spLocks noChangeArrowheads="1"/>
          </p:cNvSpPr>
          <p:nvPr/>
        </p:nvSpPr>
        <p:spPr bwMode="auto">
          <a:xfrm>
            <a:off x="12084000" y="3438524"/>
            <a:ext cx="108000" cy="3419476"/>
          </a:xfrm>
          <a:prstGeom prst="rect">
            <a:avLst/>
          </a:prstGeom>
          <a:solidFill>
            <a:srgbClr val="00C0B5"/>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dirty="0">
              <a:solidFill>
                <a:srgbClr val="FFFFFF"/>
              </a:solidFill>
            </a:endParaRPr>
          </a:p>
        </p:txBody>
      </p:sp>
      <p:sp>
        <p:nvSpPr>
          <p:cNvPr id="72707" name="Title Placeholder 1"/>
          <p:cNvSpPr>
            <a:spLocks noGrp="1"/>
          </p:cNvSpPr>
          <p:nvPr>
            <p:ph type="ctrTitle"/>
          </p:nvPr>
        </p:nvSpPr>
        <p:spPr>
          <a:xfrm>
            <a:off x="609606" y="3438524"/>
            <a:ext cx="9700003" cy="1400175"/>
          </a:xfrm>
        </p:spPr>
        <p:txBody>
          <a:bodyPr lIns="0" tIns="0" rIns="0" bIns="0"/>
          <a:lstStyle>
            <a:lvl1pPr>
              <a:defRPr sz="3600" smtClean="0">
                <a:solidFill>
                  <a:schemeClr val="tx1"/>
                </a:solidFill>
                <a:latin typeface="Arial" charset="0"/>
              </a:defRPr>
            </a:lvl1pPr>
          </a:lstStyle>
          <a:p>
            <a:pPr lvl="0"/>
            <a:r>
              <a:rPr lang="en-GB" noProof="0"/>
              <a:t>Click to edit Master title style</a:t>
            </a:r>
          </a:p>
        </p:txBody>
      </p:sp>
      <p:sp>
        <p:nvSpPr>
          <p:cNvPr id="72708" name="Text Placeholder 2"/>
          <p:cNvSpPr>
            <a:spLocks noGrp="1"/>
          </p:cNvSpPr>
          <p:nvPr>
            <p:ph type="subTitle" idx="1"/>
          </p:nvPr>
        </p:nvSpPr>
        <p:spPr>
          <a:xfrm>
            <a:off x="609605" y="4878193"/>
            <a:ext cx="9700003" cy="854808"/>
          </a:xfrm>
        </p:spPr>
        <p:txBody>
          <a:bodyPr lIns="0" tIns="0" rIns="0" bIns="0"/>
          <a:lstStyle>
            <a:lvl1pPr marL="0" indent="0">
              <a:buFont typeface="Arial" charset="0"/>
              <a:buNone/>
              <a:defRPr sz="1600" smtClean="0">
                <a:solidFill>
                  <a:srgbClr val="4B4B4B"/>
                </a:solidFill>
                <a:latin typeface="Arial" charset="0"/>
              </a:defRPr>
            </a:lvl1pPr>
          </a:lstStyle>
          <a:p>
            <a:pPr lvl="0"/>
            <a:r>
              <a:rPr lang="en-GB" noProof="0"/>
              <a:t>Click to edit Master subtitle style</a:t>
            </a:r>
          </a:p>
        </p:txBody>
      </p:sp>
      <p:pic>
        <p:nvPicPr>
          <p:cNvPr id="92" name="Graphic 91">
            <a:extLst>
              <a:ext uri="{FF2B5EF4-FFF2-40B4-BE49-F238E27FC236}">
                <a16:creationId xmlns:a16="http://schemas.microsoft.com/office/drawing/2014/main" id="{54956A32-68D3-40CD-8AA7-E671E35B81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6" y="514140"/>
            <a:ext cx="862105" cy="720000"/>
          </a:xfrm>
          <a:prstGeom prst="rect">
            <a:avLst/>
          </a:prstGeom>
        </p:spPr>
      </p:pic>
    </p:spTree>
    <p:extLst>
      <p:ext uri="{BB962C8B-B14F-4D97-AF65-F5344CB8AC3E}">
        <p14:creationId xmlns:p14="http://schemas.microsoft.com/office/powerpoint/2010/main" val="172728862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7869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32565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025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32154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21088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8319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38167" y="414339"/>
            <a:ext cx="2743200" cy="57118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08567" y="414339"/>
            <a:ext cx="8026400" cy="5711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55796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A84A0-3939-48EC-8980-D2643D89F47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10185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A84A0-3939-48EC-8980-D2643D89F47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62689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o not use">
    <p:spTree>
      <p:nvGrpSpPr>
        <p:cNvPr id="1" name=""/>
        <p:cNvGrpSpPr/>
        <p:nvPr/>
      </p:nvGrpSpPr>
      <p:grpSpPr>
        <a:xfrm>
          <a:off x="0" y="0"/>
          <a:ext cx="0" cy="0"/>
          <a:chOff x="0" y="0"/>
          <a:chExt cx="0" cy="0"/>
        </a:xfrm>
      </p:grpSpPr>
      <p:sp>
        <p:nvSpPr>
          <p:cNvPr id="72707" name="Title Placeholder 1"/>
          <p:cNvSpPr>
            <a:spLocks noGrp="1"/>
          </p:cNvSpPr>
          <p:nvPr>
            <p:ph type="ctrTitle"/>
          </p:nvPr>
        </p:nvSpPr>
        <p:spPr>
          <a:xfrm>
            <a:off x="609606" y="3438524"/>
            <a:ext cx="9700003" cy="1400175"/>
          </a:xfrm>
        </p:spPr>
        <p:txBody>
          <a:bodyPr lIns="0" tIns="0" rIns="0" bIns="0"/>
          <a:lstStyle>
            <a:lvl1pPr>
              <a:defRPr sz="3600" smtClean="0">
                <a:solidFill>
                  <a:schemeClr val="tx1"/>
                </a:solidFill>
                <a:latin typeface="Arial" charset="0"/>
              </a:defRPr>
            </a:lvl1pPr>
          </a:lstStyle>
          <a:p>
            <a:pPr lvl="0"/>
            <a:r>
              <a:rPr lang="en-GB" noProof="0"/>
              <a:t>Click to edit Master title style</a:t>
            </a:r>
          </a:p>
        </p:txBody>
      </p:sp>
      <p:sp>
        <p:nvSpPr>
          <p:cNvPr id="72708" name="Text Placeholder 2"/>
          <p:cNvSpPr>
            <a:spLocks noGrp="1"/>
          </p:cNvSpPr>
          <p:nvPr>
            <p:ph type="subTitle" idx="1"/>
          </p:nvPr>
        </p:nvSpPr>
        <p:spPr>
          <a:xfrm>
            <a:off x="609605" y="4848049"/>
            <a:ext cx="9700003" cy="854808"/>
          </a:xfrm>
        </p:spPr>
        <p:txBody>
          <a:bodyPr lIns="0" tIns="0" rIns="0" bIns="0"/>
          <a:lstStyle>
            <a:lvl1pPr marL="0" indent="0">
              <a:buFont typeface="Arial" charset="0"/>
              <a:buNone/>
              <a:defRPr sz="1600" smtClean="0">
                <a:solidFill>
                  <a:srgbClr val="4B4B4B"/>
                </a:solidFill>
                <a:latin typeface="Arial" charset="0"/>
              </a:defRPr>
            </a:lvl1pPr>
          </a:lstStyle>
          <a:p>
            <a:pPr lvl="0"/>
            <a:r>
              <a:rPr lang="en-GB" noProof="0"/>
              <a:t>Click to edit Master subtitle style</a:t>
            </a:r>
          </a:p>
        </p:txBody>
      </p:sp>
    </p:spTree>
    <p:extLst>
      <p:ext uri="{BB962C8B-B14F-4D97-AF65-F5344CB8AC3E}">
        <p14:creationId xmlns:p14="http://schemas.microsoft.com/office/powerpoint/2010/main" val="384981869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A84A0-3939-48EC-8980-D2643D89F47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2376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buNone/>
              <a:defRPr/>
            </a:lvl1pPr>
            <a:lvl2pPr marL="180975" indent="-180975">
              <a:buFont typeface="Arial" panose="020B0604020202020204" pitchFamily="34" charset="0"/>
              <a:buChar char="•"/>
              <a:tabLst>
                <a:tab pos="180975" algn="l"/>
              </a:tabLst>
              <a:defRPr/>
            </a:lvl2pPr>
            <a:lvl3pPr marL="361950" indent="-180975">
              <a:buFont typeface="Arial" panose="020B0604020202020204" pitchFamily="34" charset="0"/>
              <a:buChar char="-"/>
              <a:tabLst>
                <a:tab pos="361950" algn="l"/>
              </a:tabLst>
              <a:defRPr/>
            </a:lvl3pPr>
            <a:lvl4pPr marL="542925" indent="-180975">
              <a:buFont typeface="Arial" panose="020B0604020202020204" pitchFamily="34" charset="0"/>
              <a:buChar char="•"/>
              <a:tabLst>
                <a:tab pos="542925" algn="l"/>
              </a:tabLst>
              <a:defRPr/>
            </a:lvl4pPr>
            <a:lvl5pPr marL="712788" indent="-169863">
              <a:buFont typeface="Arial" panose="020B0604020202020204" pitchFamily="34" charset="0"/>
              <a:buChar char="-"/>
              <a:tabLst>
                <a:tab pos="712788" algn="l"/>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6225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amp; DUAL BULLETS">
    <p:spTree>
      <p:nvGrpSpPr>
        <p:cNvPr id="1" name=""/>
        <p:cNvGrpSpPr/>
        <p:nvPr/>
      </p:nvGrpSpPr>
      <p:grpSpPr>
        <a:xfrm>
          <a:off x="0" y="0"/>
          <a:ext cx="0" cy="0"/>
          <a:chOff x="0" y="0"/>
          <a:chExt cx="0" cy="0"/>
        </a:xfrm>
      </p:grpSpPr>
      <p:sp>
        <p:nvSpPr>
          <p:cNvPr id="2" name="Title 1"/>
          <p:cNvSpPr>
            <a:spLocks noGrp="1"/>
          </p:cNvSpPr>
          <p:nvPr>
            <p:ph type="title"/>
          </p:nvPr>
        </p:nvSpPr>
        <p:spPr>
          <a:xfrm>
            <a:off x="587506" y="414338"/>
            <a:ext cx="10972800" cy="1003300"/>
          </a:xfrm>
        </p:spPr>
        <p:txBody>
          <a:bodyPr/>
          <a:lstStyle/>
          <a:p>
            <a:r>
              <a:rPr lang="en-US"/>
              <a:t>Click to edit Master title style</a:t>
            </a:r>
            <a:endParaRPr lang="en-GB"/>
          </a:p>
        </p:txBody>
      </p:sp>
      <p:sp>
        <p:nvSpPr>
          <p:cNvPr id="3" name="Content Placeholder 2"/>
          <p:cNvSpPr>
            <a:spLocks noGrp="1"/>
          </p:cNvSpPr>
          <p:nvPr>
            <p:ph sz="half" idx="1"/>
          </p:nvPr>
        </p:nvSpPr>
        <p:spPr>
          <a:xfrm>
            <a:off x="587506" y="1600201"/>
            <a:ext cx="5384800" cy="4525963"/>
          </a:xfrm>
        </p:spPr>
        <p:txBody>
          <a:bodyPr/>
          <a:lstStyle>
            <a:lvl1pPr marL="0" indent="0">
              <a:buNone/>
              <a:defRPr sz="2800"/>
            </a:lvl1pPr>
            <a:lvl2pPr marL="180975" indent="-180975">
              <a:buFont typeface="Arial" panose="020B0604020202020204" pitchFamily="34" charset="0"/>
              <a:buChar char="•"/>
              <a:tabLst>
                <a:tab pos="180975" algn="l"/>
              </a:tabLst>
              <a:defRPr sz="2400"/>
            </a:lvl2pPr>
            <a:lvl3pPr marL="361950" indent="-180975">
              <a:buFont typeface="Arial" panose="020B0604020202020204" pitchFamily="34" charset="0"/>
              <a:buChar char="-"/>
              <a:tabLst>
                <a:tab pos="361950" algn="l"/>
              </a:tabLst>
              <a:defRPr sz="2000"/>
            </a:lvl3pPr>
            <a:lvl4pPr marL="542925" indent="-180975">
              <a:buFont typeface="Arial" panose="020B0604020202020204" pitchFamily="34" charset="0"/>
              <a:buChar char="•"/>
              <a:tabLst>
                <a:tab pos="542925" algn="l"/>
              </a:tabLst>
              <a:defRPr sz="1800"/>
            </a:lvl4pPr>
            <a:lvl5pPr marL="712788" indent="-169863">
              <a:buFont typeface="Arial" panose="020B0604020202020204" pitchFamily="34" charset="0"/>
              <a:buChar char="-"/>
              <a:tabLst>
                <a:tab pos="712788" algn="l"/>
              </a:tabLs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5506" y="1600201"/>
            <a:ext cx="5384800" cy="4525963"/>
          </a:xfrm>
        </p:spPr>
        <p:txBody>
          <a:bodyPr/>
          <a:lstStyle>
            <a:lvl1pPr marL="0" indent="0">
              <a:buNone/>
              <a:defRPr sz="2800"/>
            </a:lvl1pPr>
            <a:lvl2pPr marL="180975" indent="-180975">
              <a:buFont typeface="Arial" panose="020B0604020202020204" pitchFamily="34" charset="0"/>
              <a:buChar char="•"/>
              <a:tabLst>
                <a:tab pos="180975" algn="l"/>
              </a:tabLst>
              <a:defRPr sz="2400"/>
            </a:lvl2pPr>
            <a:lvl3pPr marL="361950" indent="-180975">
              <a:buFont typeface="Arial" panose="020B0604020202020204" pitchFamily="34" charset="0"/>
              <a:buChar char="-"/>
              <a:tabLst>
                <a:tab pos="361950" algn="l"/>
              </a:tabLst>
              <a:defRPr sz="2000"/>
            </a:lvl3pPr>
            <a:lvl4pPr marL="542925" indent="-180975">
              <a:buFont typeface="Arial" panose="020B0604020202020204" pitchFamily="34" charset="0"/>
              <a:buChar char="•"/>
              <a:tabLst>
                <a:tab pos="542925" algn="l"/>
              </a:tabLst>
              <a:defRPr sz="1800"/>
            </a:lvl4pPr>
            <a:lvl5pPr marL="712788" indent="-169863">
              <a:buFont typeface="Arial" panose="020B0604020202020204" pitchFamily="34" charset="0"/>
              <a:buChar char="-"/>
              <a:tabLst>
                <a:tab pos="712788" algn="l"/>
              </a:tabLs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48759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74385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50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4022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08567"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6567"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4139504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sv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3F85975-43D5-41FD-BBE2-F864DA73A470}"/>
              </a:ext>
            </a:extLst>
          </p:cNvPr>
          <p:cNvSpPr>
            <a:spLocks noGrp="1" noChangeArrowheads="1"/>
          </p:cNvSpPr>
          <p:nvPr>
            <p:ph type="title"/>
          </p:nvPr>
        </p:nvSpPr>
        <p:spPr bwMode="auto">
          <a:xfrm>
            <a:off x="808567" y="414338"/>
            <a:ext cx="10972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DADF339-2F05-4343-8E27-7501A6B2EA4A}"/>
              </a:ext>
            </a:extLst>
          </p:cNvPr>
          <p:cNvSpPr>
            <a:spLocks noGrp="1" noChangeArrowheads="1"/>
          </p:cNvSpPr>
          <p:nvPr>
            <p:ph type="body" idx="1"/>
          </p:nvPr>
        </p:nvSpPr>
        <p:spPr bwMode="auto">
          <a:xfrm>
            <a:off x="808567"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l" rtl="0" eaLnBrk="0" fontAlgn="base" hangingPunct="0">
        <a:spcBef>
          <a:spcPct val="0"/>
        </a:spcBef>
        <a:spcAft>
          <a:spcPct val="0"/>
        </a:spcAft>
        <a:defRPr sz="3600">
          <a:solidFill>
            <a:schemeClr val="tx1">
              <a:lumMod val="65000"/>
              <a:lumOff val="35000"/>
            </a:schemeClr>
          </a:solidFill>
          <a:latin typeface="+mj-lt"/>
          <a:ea typeface="+mj-ea"/>
          <a:cs typeface="+mj-cs"/>
        </a:defRPr>
      </a:lvl1pPr>
      <a:lvl2pPr algn="l" rtl="0" eaLnBrk="0" fontAlgn="base" hangingPunct="0">
        <a:spcBef>
          <a:spcPct val="0"/>
        </a:spcBef>
        <a:spcAft>
          <a:spcPct val="0"/>
        </a:spcAft>
        <a:defRPr sz="3600">
          <a:solidFill>
            <a:srgbClr val="00C0B5"/>
          </a:solidFill>
          <a:latin typeface="Arial" charset="0"/>
        </a:defRPr>
      </a:lvl2pPr>
      <a:lvl3pPr algn="l" rtl="0" eaLnBrk="0" fontAlgn="base" hangingPunct="0">
        <a:spcBef>
          <a:spcPct val="0"/>
        </a:spcBef>
        <a:spcAft>
          <a:spcPct val="0"/>
        </a:spcAft>
        <a:defRPr sz="3600">
          <a:solidFill>
            <a:srgbClr val="00C0B5"/>
          </a:solidFill>
          <a:latin typeface="Arial" charset="0"/>
        </a:defRPr>
      </a:lvl3pPr>
      <a:lvl4pPr algn="l" rtl="0" eaLnBrk="0" fontAlgn="base" hangingPunct="0">
        <a:spcBef>
          <a:spcPct val="0"/>
        </a:spcBef>
        <a:spcAft>
          <a:spcPct val="0"/>
        </a:spcAft>
        <a:defRPr sz="3600">
          <a:solidFill>
            <a:srgbClr val="00C0B5"/>
          </a:solidFill>
          <a:latin typeface="Arial" charset="0"/>
        </a:defRPr>
      </a:lvl4pPr>
      <a:lvl5pPr algn="l" rtl="0" eaLnBrk="0" fontAlgn="base" hangingPunct="0">
        <a:spcBef>
          <a:spcPct val="0"/>
        </a:spcBef>
        <a:spcAft>
          <a:spcPct val="0"/>
        </a:spcAft>
        <a:defRPr sz="3600">
          <a:solidFill>
            <a:srgbClr val="00C0B5"/>
          </a:solidFill>
          <a:latin typeface="Arial" charset="0"/>
        </a:defRPr>
      </a:lvl5pPr>
      <a:lvl6pPr marL="457200" algn="l" rtl="0" fontAlgn="base">
        <a:spcBef>
          <a:spcPct val="0"/>
        </a:spcBef>
        <a:spcAft>
          <a:spcPct val="0"/>
        </a:spcAft>
        <a:defRPr sz="3600">
          <a:solidFill>
            <a:srgbClr val="00C0B5"/>
          </a:solidFill>
          <a:latin typeface="Arial" charset="0"/>
        </a:defRPr>
      </a:lvl6pPr>
      <a:lvl7pPr marL="914400" algn="l" rtl="0" fontAlgn="base">
        <a:spcBef>
          <a:spcPct val="0"/>
        </a:spcBef>
        <a:spcAft>
          <a:spcPct val="0"/>
        </a:spcAft>
        <a:defRPr sz="3600">
          <a:solidFill>
            <a:srgbClr val="00C0B5"/>
          </a:solidFill>
          <a:latin typeface="Arial" charset="0"/>
        </a:defRPr>
      </a:lvl7pPr>
      <a:lvl8pPr marL="1371600" algn="l" rtl="0" fontAlgn="base">
        <a:spcBef>
          <a:spcPct val="0"/>
        </a:spcBef>
        <a:spcAft>
          <a:spcPct val="0"/>
        </a:spcAft>
        <a:defRPr sz="3600">
          <a:solidFill>
            <a:srgbClr val="00C0B5"/>
          </a:solidFill>
          <a:latin typeface="Arial" charset="0"/>
        </a:defRPr>
      </a:lvl8pPr>
      <a:lvl9pPr marL="1828800" algn="l" rtl="0" fontAlgn="base">
        <a:spcBef>
          <a:spcPct val="0"/>
        </a:spcBef>
        <a:spcAft>
          <a:spcPct val="0"/>
        </a:spcAft>
        <a:defRPr sz="3600">
          <a:solidFill>
            <a:srgbClr val="00C0B5"/>
          </a:solidFill>
          <a:latin typeface="Arial" charset="0"/>
        </a:defRPr>
      </a:lvl9pPr>
    </p:titleStyle>
    <p:bodyStyle>
      <a:lvl1pPr marL="342900" indent="-342900" algn="l" rtl="0" eaLnBrk="0" fontAlgn="base" hangingPunct="0">
        <a:spcBef>
          <a:spcPct val="20000"/>
        </a:spcBef>
        <a:spcAft>
          <a:spcPct val="0"/>
        </a:spcAft>
        <a:buClr>
          <a:srgbClr val="00C0B5"/>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C0B5"/>
        </a:buClr>
        <a:buChar char="–"/>
        <a:defRPr sz="2000">
          <a:solidFill>
            <a:schemeClr val="tx1"/>
          </a:solidFill>
          <a:latin typeface="+mn-lt"/>
        </a:defRPr>
      </a:lvl2pPr>
      <a:lvl3pPr marL="1143000" indent="-228600" algn="l" rtl="0" eaLnBrk="0" fontAlgn="base" hangingPunct="0">
        <a:spcBef>
          <a:spcPct val="20000"/>
        </a:spcBef>
        <a:spcAft>
          <a:spcPct val="0"/>
        </a:spcAft>
        <a:buClr>
          <a:srgbClr val="00C0B5"/>
        </a:buClr>
        <a:buChar char="•"/>
        <a:defRPr>
          <a:solidFill>
            <a:schemeClr val="tx1"/>
          </a:solidFill>
          <a:latin typeface="+mn-lt"/>
        </a:defRPr>
      </a:lvl3pPr>
      <a:lvl4pPr marL="1600200" indent="-228600" algn="l" rtl="0" eaLnBrk="0" fontAlgn="base" hangingPunct="0">
        <a:spcBef>
          <a:spcPct val="20000"/>
        </a:spcBef>
        <a:spcAft>
          <a:spcPct val="0"/>
        </a:spcAft>
        <a:buClr>
          <a:srgbClr val="00C0B5"/>
        </a:buClr>
        <a:buChar char="–"/>
        <a:defRPr sz="1600">
          <a:solidFill>
            <a:schemeClr val="tx1"/>
          </a:solidFill>
          <a:latin typeface="+mn-lt"/>
        </a:defRPr>
      </a:lvl4pPr>
      <a:lvl5pPr marL="2057400" indent="-228600" algn="l" rtl="0" eaLnBrk="0" fontAlgn="base" hangingPunct="0">
        <a:spcBef>
          <a:spcPct val="20000"/>
        </a:spcBef>
        <a:spcAft>
          <a:spcPct val="0"/>
        </a:spcAft>
        <a:buClr>
          <a:srgbClr val="00C0B5"/>
        </a:buClr>
        <a:buChar char="»"/>
        <a:defRPr sz="1600">
          <a:solidFill>
            <a:schemeClr val="tx1"/>
          </a:solidFill>
          <a:latin typeface="+mn-lt"/>
        </a:defRPr>
      </a:lvl5pPr>
      <a:lvl6pPr marL="2514600" indent="-228600" algn="l" rtl="0" fontAlgn="base">
        <a:spcBef>
          <a:spcPct val="20000"/>
        </a:spcBef>
        <a:spcAft>
          <a:spcPct val="0"/>
        </a:spcAft>
        <a:buClr>
          <a:srgbClr val="00C0B5"/>
        </a:buClr>
        <a:buChar char="»"/>
        <a:defRPr sz="1600">
          <a:solidFill>
            <a:schemeClr val="tx1"/>
          </a:solidFill>
          <a:latin typeface="+mn-lt"/>
        </a:defRPr>
      </a:lvl6pPr>
      <a:lvl7pPr marL="2971800" indent="-228600" algn="l" rtl="0" fontAlgn="base">
        <a:spcBef>
          <a:spcPct val="20000"/>
        </a:spcBef>
        <a:spcAft>
          <a:spcPct val="0"/>
        </a:spcAft>
        <a:buClr>
          <a:srgbClr val="00C0B5"/>
        </a:buClr>
        <a:buChar char="»"/>
        <a:defRPr sz="1600">
          <a:solidFill>
            <a:schemeClr val="tx1"/>
          </a:solidFill>
          <a:latin typeface="+mn-lt"/>
        </a:defRPr>
      </a:lvl7pPr>
      <a:lvl8pPr marL="3429000" indent="-228600" algn="l" rtl="0" fontAlgn="base">
        <a:spcBef>
          <a:spcPct val="20000"/>
        </a:spcBef>
        <a:spcAft>
          <a:spcPct val="0"/>
        </a:spcAft>
        <a:buClr>
          <a:srgbClr val="00C0B5"/>
        </a:buClr>
        <a:buChar char="»"/>
        <a:defRPr sz="1600">
          <a:solidFill>
            <a:schemeClr val="tx1"/>
          </a:solidFill>
          <a:latin typeface="+mn-lt"/>
        </a:defRPr>
      </a:lvl8pPr>
      <a:lvl9pPr marL="3886200" indent="-228600" algn="l" rtl="0" fontAlgn="base">
        <a:spcBef>
          <a:spcPct val="20000"/>
        </a:spcBef>
        <a:spcAft>
          <a:spcPct val="0"/>
        </a:spcAft>
        <a:buClr>
          <a:srgbClr val="00C0B5"/>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3F85975-43D5-41FD-BBE2-F864DA73A470}"/>
              </a:ext>
            </a:extLst>
          </p:cNvPr>
          <p:cNvSpPr>
            <a:spLocks noGrp="1" noChangeArrowheads="1"/>
          </p:cNvSpPr>
          <p:nvPr>
            <p:ph type="title"/>
          </p:nvPr>
        </p:nvSpPr>
        <p:spPr bwMode="auto">
          <a:xfrm>
            <a:off x="587506" y="414338"/>
            <a:ext cx="10972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DADF339-2F05-4343-8E27-7501A6B2EA4A}"/>
              </a:ext>
            </a:extLst>
          </p:cNvPr>
          <p:cNvSpPr>
            <a:spLocks noGrp="1" noChangeArrowheads="1"/>
          </p:cNvSpPr>
          <p:nvPr>
            <p:ph type="body" idx="1"/>
          </p:nvPr>
        </p:nvSpPr>
        <p:spPr bwMode="auto">
          <a:xfrm>
            <a:off x="587506"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 name="Rectangle 4">
            <a:extLst>
              <a:ext uri="{FF2B5EF4-FFF2-40B4-BE49-F238E27FC236}">
                <a16:creationId xmlns:a16="http://schemas.microsoft.com/office/drawing/2014/main" id="{6C62803D-504B-4C06-B634-085AA8645472}"/>
              </a:ext>
            </a:extLst>
          </p:cNvPr>
          <p:cNvSpPr>
            <a:spLocks noChangeArrowheads="1"/>
          </p:cNvSpPr>
          <p:nvPr userDrawn="1"/>
        </p:nvSpPr>
        <p:spPr bwMode="auto">
          <a:xfrm>
            <a:off x="1" y="0"/>
            <a:ext cx="108000" cy="3420000"/>
          </a:xfrm>
          <a:prstGeom prst="rect">
            <a:avLst/>
          </a:prstGeom>
          <a:solidFill>
            <a:srgbClr val="00C0B5"/>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dirty="0">
              <a:solidFill>
                <a:srgbClr val="FFFFFF"/>
              </a:solidFill>
            </a:endParaRPr>
          </a:p>
        </p:txBody>
      </p:sp>
      <p:sp>
        <p:nvSpPr>
          <p:cNvPr id="10" name="Line 8">
            <a:extLst>
              <a:ext uri="{FF2B5EF4-FFF2-40B4-BE49-F238E27FC236}">
                <a16:creationId xmlns:a16="http://schemas.microsoft.com/office/drawing/2014/main" id="{710B5E96-E54E-4D72-9A06-42D3920841C2}"/>
              </a:ext>
            </a:extLst>
          </p:cNvPr>
          <p:cNvSpPr>
            <a:spLocks noChangeShapeType="1"/>
          </p:cNvSpPr>
          <p:nvPr userDrawn="1"/>
        </p:nvSpPr>
        <p:spPr bwMode="auto">
          <a:xfrm>
            <a:off x="1" y="6475451"/>
            <a:ext cx="12192000" cy="0"/>
          </a:xfrm>
          <a:prstGeom prst="line">
            <a:avLst/>
          </a:prstGeom>
          <a:noFill/>
          <a:ln w="12700">
            <a:solidFill>
              <a:srgbClr val="00C0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1" name="Slide Number Placeholder 5">
            <a:extLst>
              <a:ext uri="{FF2B5EF4-FFF2-40B4-BE49-F238E27FC236}">
                <a16:creationId xmlns:a16="http://schemas.microsoft.com/office/drawing/2014/main" id="{DF15818B-61BA-4684-8EA8-B4F6C6B760BA}"/>
              </a:ext>
            </a:extLst>
          </p:cNvPr>
          <p:cNvSpPr txBox="1">
            <a:spLocks/>
          </p:cNvSpPr>
          <p:nvPr userDrawn="1"/>
        </p:nvSpPr>
        <p:spPr bwMode="auto">
          <a:xfrm>
            <a:off x="11345201" y="6596027"/>
            <a:ext cx="67733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C0B5"/>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defTabSz="914400" eaLnBrk="1" hangingPunct="1">
              <a:lnSpc>
                <a:spcPct val="110000"/>
              </a:lnSpc>
              <a:spcBef>
                <a:spcPct val="50000"/>
              </a:spcBef>
              <a:buClr>
                <a:srgbClr val="000000"/>
              </a:buClr>
            </a:pPr>
            <a:fld id="{699A9272-7237-4971-9ED6-3DF68604FDD6}" type="slidenum">
              <a:rPr lang="en-GB" altLang="en-US" sz="900" b="1">
                <a:solidFill>
                  <a:schemeClr val="tx1">
                    <a:lumMod val="65000"/>
                    <a:lumOff val="35000"/>
                  </a:schemeClr>
                </a:solidFill>
                <a:cs typeface="Arial" panose="020B0604020202020204" pitchFamily="34" charset="0"/>
              </a:rPr>
              <a:pPr algn="r" defTabSz="914400" eaLnBrk="1" hangingPunct="1">
                <a:lnSpc>
                  <a:spcPct val="110000"/>
                </a:lnSpc>
                <a:spcBef>
                  <a:spcPct val="50000"/>
                </a:spcBef>
                <a:buClr>
                  <a:srgbClr val="000000"/>
                </a:buClr>
              </a:pPr>
              <a:t>‹#›</a:t>
            </a:fld>
            <a:endParaRPr lang="en-GB" altLang="en-US" sz="900" b="1" dirty="0">
              <a:solidFill>
                <a:schemeClr val="tx1">
                  <a:lumMod val="65000"/>
                  <a:lumOff val="35000"/>
                </a:schemeClr>
              </a:solidFill>
              <a:cs typeface="Arial" panose="020B0604020202020204" pitchFamily="34" charset="0"/>
            </a:endParaRPr>
          </a:p>
        </p:txBody>
      </p:sp>
      <p:pic>
        <p:nvPicPr>
          <p:cNvPr id="9" name="Graphic 8">
            <a:extLst>
              <a:ext uri="{FF2B5EF4-FFF2-40B4-BE49-F238E27FC236}">
                <a16:creationId xmlns:a16="http://schemas.microsoft.com/office/drawing/2014/main" id="{8CF95888-59B0-4E4E-9BE4-6413C463375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58625" y="6585979"/>
            <a:ext cx="2092000" cy="180000"/>
          </a:xfrm>
          <a:prstGeom prst="rect">
            <a:avLst/>
          </a:prstGeom>
        </p:spPr>
      </p:pic>
    </p:spTree>
    <p:extLst>
      <p:ext uri="{BB962C8B-B14F-4D97-AF65-F5344CB8AC3E}">
        <p14:creationId xmlns:p14="http://schemas.microsoft.com/office/powerpoint/2010/main" val="2911178228"/>
      </p:ext>
    </p:extLst>
  </p:cSld>
  <p:clrMap bg1="lt1" tx1="dk1" bg2="lt2" tx2="dk2" accent1="accent1" accent2="accent2" accent3="accent3" accent4="accent4" accent5="accent5" accent6="accent6" hlink="hlink" folHlink="folHlink"/>
  <p:sldLayoutIdLst>
    <p:sldLayoutId id="2147483707" r:id="rId1"/>
    <p:sldLayoutId id="2147483710" r:id="rId2"/>
    <p:sldLayoutId id="2147483708" r:id="rId3"/>
    <p:sldLayoutId id="2147483709" r:id="rId4"/>
  </p:sldLayoutIdLst>
  <p:txStyles>
    <p:titleStyle>
      <a:lvl1pPr algn="l" rtl="0" eaLnBrk="0" fontAlgn="base" hangingPunct="0">
        <a:spcBef>
          <a:spcPct val="0"/>
        </a:spcBef>
        <a:spcAft>
          <a:spcPct val="0"/>
        </a:spcAft>
        <a:defRPr sz="3600">
          <a:solidFill>
            <a:schemeClr val="tx1">
              <a:lumMod val="65000"/>
              <a:lumOff val="35000"/>
            </a:schemeClr>
          </a:solidFill>
          <a:latin typeface="+mj-lt"/>
          <a:ea typeface="+mj-ea"/>
          <a:cs typeface="+mj-cs"/>
        </a:defRPr>
      </a:lvl1pPr>
      <a:lvl2pPr algn="l" rtl="0" eaLnBrk="0" fontAlgn="base" hangingPunct="0">
        <a:spcBef>
          <a:spcPct val="0"/>
        </a:spcBef>
        <a:spcAft>
          <a:spcPct val="0"/>
        </a:spcAft>
        <a:defRPr sz="3600">
          <a:solidFill>
            <a:srgbClr val="00C0B5"/>
          </a:solidFill>
          <a:latin typeface="Arial" charset="0"/>
        </a:defRPr>
      </a:lvl2pPr>
      <a:lvl3pPr algn="l" rtl="0" eaLnBrk="0" fontAlgn="base" hangingPunct="0">
        <a:spcBef>
          <a:spcPct val="0"/>
        </a:spcBef>
        <a:spcAft>
          <a:spcPct val="0"/>
        </a:spcAft>
        <a:defRPr sz="3600">
          <a:solidFill>
            <a:srgbClr val="00C0B5"/>
          </a:solidFill>
          <a:latin typeface="Arial" charset="0"/>
        </a:defRPr>
      </a:lvl3pPr>
      <a:lvl4pPr algn="l" rtl="0" eaLnBrk="0" fontAlgn="base" hangingPunct="0">
        <a:spcBef>
          <a:spcPct val="0"/>
        </a:spcBef>
        <a:spcAft>
          <a:spcPct val="0"/>
        </a:spcAft>
        <a:defRPr sz="3600">
          <a:solidFill>
            <a:srgbClr val="00C0B5"/>
          </a:solidFill>
          <a:latin typeface="Arial" charset="0"/>
        </a:defRPr>
      </a:lvl4pPr>
      <a:lvl5pPr algn="l" rtl="0" eaLnBrk="0" fontAlgn="base" hangingPunct="0">
        <a:spcBef>
          <a:spcPct val="0"/>
        </a:spcBef>
        <a:spcAft>
          <a:spcPct val="0"/>
        </a:spcAft>
        <a:defRPr sz="3600">
          <a:solidFill>
            <a:srgbClr val="00C0B5"/>
          </a:solidFill>
          <a:latin typeface="Arial" charset="0"/>
        </a:defRPr>
      </a:lvl5pPr>
      <a:lvl6pPr marL="457200" algn="l" rtl="0" fontAlgn="base">
        <a:spcBef>
          <a:spcPct val="0"/>
        </a:spcBef>
        <a:spcAft>
          <a:spcPct val="0"/>
        </a:spcAft>
        <a:defRPr sz="3600">
          <a:solidFill>
            <a:srgbClr val="00C0B5"/>
          </a:solidFill>
          <a:latin typeface="Arial" charset="0"/>
        </a:defRPr>
      </a:lvl6pPr>
      <a:lvl7pPr marL="914400" algn="l" rtl="0" fontAlgn="base">
        <a:spcBef>
          <a:spcPct val="0"/>
        </a:spcBef>
        <a:spcAft>
          <a:spcPct val="0"/>
        </a:spcAft>
        <a:defRPr sz="3600">
          <a:solidFill>
            <a:srgbClr val="00C0B5"/>
          </a:solidFill>
          <a:latin typeface="Arial" charset="0"/>
        </a:defRPr>
      </a:lvl7pPr>
      <a:lvl8pPr marL="1371600" algn="l" rtl="0" fontAlgn="base">
        <a:spcBef>
          <a:spcPct val="0"/>
        </a:spcBef>
        <a:spcAft>
          <a:spcPct val="0"/>
        </a:spcAft>
        <a:defRPr sz="3600">
          <a:solidFill>
            <a:srgbClr val="00C0B5"/>
          </a:solidFill>
          <a:latin typeface="Arial" charset="0"/>
        </a:defRPr>
      </a:lvl8pPr>
      <a:lvl9pPr marL="1828800" algn="l" rtl="0" fontAlgn="base">
        <a:spcBef>
          <a:spcPct val="0"/>
        </a:spcBef>
        <a:spcAft>
          <a:spcPct val="0"/>
        </a:spcAft>
        <a:defRPr sz="3600">
          <a:solidFill>
            <a:srgbClr val="00C0B5"/>
          </a:solidFill>
          <a:latin typeface="Arial" charset="0"/>
        </a:defRPr>
      </a:lvl9pPr>
    </p:titleStyle>
    <p:bodyStyle>
      <a:lvl1pPr marL="342900" indent="-342900" algn="l" rtl="0" eaLnBrk="0" fontAlgn="base" hangingPunct="0">
        <a:spcBef>
          <a:spcPct val="20000"/>
        </a:spcBef>
        <a:spcAft>
          <a:spcPct val="0"/>
        </a:spcAft>
        <a:buClr>
          <a:srgbClr val="00C0B5"/>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C0B5"/>
        </a:buClr>
        <a:buChar char="–"/>
        <a:defRPr sz="2000">
          <a:solidFill>
            <a:schemeClr val="tx1"/>
          </a:solidFill>
          <a:latin typeface="+mn-lt"/>
        </a:defRPr>
      </a:lvl2pPr>
      <a:lvl3pPr marL="1143000" indent="-228600" algn="l" rtl="0" eaLnBrk="0" fontAlgn="base" hangingPunct="0">
        <a:spcBef>
          <a:spcPct val="20000"/>
        </a:spcBef>
        <a:spcAft>
          <a:spcPct val="0"/>
        </a:spcAft>
        <a:buClr>
          <a:srgbClr val="00C0B5"/>
        </a:buClr>
        <a:buChar char="•"/>
        <a:defRPr>
          <a:solidFill>
            <a:schemeClr val="tx1"/>
          </a:solidFill>
          <a:latin typeface="+mn-lt"/>
        </a:defRPr>
      </a:lvl3pPr>
      <a:lvl4pPr marL="1600200" indent="-228600" algn="l" rtl="0" eaLnBrk="0" fontAlgn="base" hangingPunct="0">
        <a:spcBef>
          <a:spcPct val="20000"/>
        </a:spcBef>
        <a:spcAft>
          <a:spcPct val="0"/>
        </a:spcAft>
        <a:buClr>
          <a:srgbClr val="00C0B5"/>
        </a:buClr>
        <a:buChar char="–"/>
        <a:defRPr sz="1600">
          <a:solidFill>
            <a:schemeClr val="tx1"/>
          </a:solidFill>
          <a:latin typeface="+mn-lt"/>
        </a:defRPr>
      </a:lvl4pPr>
      <a:lvl5pPr marL="2057400" indent="-228600" algn="l" rtl="0" eaLnBrk="0" fontAlgn="base" hangingPunct="0">
        <a:spcBef>
          <a:spcPct val="20000"/>
        </a:spcBef>
        <a:spcAft>
          <a:spcPct val="0"/>
        </a:spcAft>
        <a:buClr>
          <a:srgbClr val="00C0B5"/>
        </a:buClr>
        <a:buChar char="»"/>
        <a:defRPr sz="1600">
          <a:solidFill>
            <a:schemeClr val="tx1"/>
          </a:solidFill>
          <a:latin typeface="+mn-lt"/>
        </a:defRPr>
      </a:lvl5pPr>
      <a:lvl6pPr marL="2514600" indent="-228600" algn="l" rtl="0" fontAlgn="base">
        <a:spcBef>
          <a:spcPct val="20000"/>
        </a:spcBef>
        <a:spcAft>
          <a:spcPct val="0"/>
        </a:spcAft>
        <a:buClr>
          <a:srgbClr val="00C0B5"/>
        </a:buClr>
        <a:buChar char="»"/>
        <a:defRPr sz="1600">
          <a:solidFill>
            <a:schemeClr val="tx1"/>
          </a:solidFill>
          <a:latin typeface="+mn-lt"/>
        </a:defRPr>
      </a:lvl6pPr>
      <a:lvl7pPr marL="2971800" indent="-228600" algn="l" rtl="0" fontAlgn="base">
        <a:spcBef>
          <a:spcPct val="20000"/>
        </a:spcBef>
        <a:spcAft>
          <a:spcPct val="0"/>
        </a:spcAft>
        <a:buClr>
          <a:srgbClr val="00C0B5"/>
        </a:buClr>
        <a:buChar char="»"/>
        <a:defRPr sz="1600">
          <a:solidFill>
            <a:schemeClr val="tx1"/>
          </a:solidFill>
          <a:latin typeface="+mn-lt"/>
        </a:defRPr>
      </a:lvl7pPr>
      <a:lvl8pPr marL="3429000" indent="-228600" algn="l" rtl="0" fontAlgn="base">
        <a:spcBef>
          <a:spcPct val="20000"/>
        </a:spcBef>
        <a:spcAft>
          <a:spcPct val="0"/>
        </a:spcAft>
        <a:buClr>
          <a:srgbClr val="00C0B5"/>
        </a:buClr>
        <a:buChar char="»"/>
        <a:defRPr sz="1600">
          <a:solidFill>
            <a:schemeClr val="tx1"/>
          </a:solidFill>
          <a:latin typeface="+mn-lt"/>
        </a:defRPr>
      </a:lvl8pPr>
      <a:lvl9pPr marL="3886200" indent="-228600" algn="l" rtl="0" fontAlgn="base">
        <a:spcBef>
          <a:spcPct val="20000"/>
        </a:spcBef>
        <a:spcAft>
          <a:spcPct val="0"/>
        </a:spcAft>
        <a:buClr>
          <a:srgbClr val="00C0B5"/>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4996FE6-9BE6-5264-A58D-83CDE7974361}"/>
              </a:ext>
            </a:extLst>
          </p:cNvPr>
          <p:cNvSpPr>
            <a:spLocks noGrp="1" noChangeArrowheads="1"/>
          </p:cNvSpPr>
          <p:nvPr>
            <p:ph type="title"/>
          </p:nvPr>
        </p:nvSpPr>
        <p:spPr bwMode="auto">
          <a:xfrm>
            <a:off x="808567" y="414338"/>
            <a:ext cx="10972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D8261510-E1E2-F9D3-76FF-151E18C7CC40}"/>
              </a:ext>
            </a:extLst>
          </p:cNvPr>
          <p:cNvSpPr>
            <a:spLocks noGrp="1" noChangeArrowheads="1"/>
          </p:cNvSpPr>
          <p:nvPr>
            <p:ph type="body" idx="1"/>
          </p:nvPr>
        </p:nvSpPr>
        <p:spPr bwMode="auto">
          <a:xfrm>
            <a:off x="808567"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8">
            <a:extLst>
              <a:ext uri="{FF2B5EF4-FFF2-40B4-BE49-F238E27FC236}">
                <a16:creationId xmlns:a16="http://schemas.microsoft.com/office/drawing/2014/main" id="{4F9163A0-6359-E9D7-F48B-B178942C927F}"/>
              </a:ext>
            </a:extLst>
          </p:cNvPr>
          <p:cNvSpPr>
            <a:spLocks noChangeArrowheads="1"/>
          </p:cNvSpPr>
          <p:nvPr/>
        </p:nvSpPr>
        <p:spPr bwMode="auto">
          <a:xfrm>
            <a:off x="1" y="0"/>
            <a:ext cx="359833" cy="3778250"/>
          </a:xfrm>
          <a:prstGeom prst="rect">
            <a:avLst/>
          </a:prstGeom>
          <a:solidFill>
            <a:srgbClr val="00C0B5"/>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endParaRPr>
          </a:p>
        </p:txBody>
      </p:sp>
      <p:sp>
        <p:nvSpPr>
          <p:cNvPr id="1029" name="Line 8">
            <a:extLst>
              <a:ext uri="{FF2B5EF4-FFF2-40B4-BE49-F238E27FC236}">
                <a16:creationId xmlns:a16="http://schemas.microsoft.com/office/drawing/2014/main" id="{F3AD9282-9E19-8A8F-1DB9-406C44CE95FA}"/>
              </a:ext>
            </a:extLst>
          </p:cNvPr>
          <p:cNvSpPr>
            <a:spLocks noChangeShapeType="1"/>
          </p:cNvSpPr>
          <p:nvPr/>
        </p:nvSpPr>
        <p:spPr bwMode="auto">
          <a:xfrm>
            <a:off x="395818" y="6502400"/>
            <a:ext cx="11385549" cy="0"/>
          </a:xfrm>
          <a:prstGeom prst="line">
            <a:avLst/>
          </a:prstGeom>
          <a:noFill/>
          <a:ln w="9525">
            <a:solidFill>
              <a:srgbClr val="00C0B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3" name="Slide Number Placeholder 5">
            <a:extLst>
              <a:ext uri="{FF2B5EF4-FFF2-40B4-BE49-F238E27FC236}">
                <a16:creationId xmlns:a16="http://schemas.microsoft.com/office/drawing/2014/main" id="{BD60FDCF-F20C-FEC6-F28E-E7B0385C7F05}"/>
              </a:ext>
            </a:extLst>
          </p:cNvPr>
          <p:cNvSpPr txBox="1">
            <a:spLocks/>
          </p:cNvSpPr>
          <p:nvPr/>
        </p:nvSpPr>
        <p:spPr bwMode="auto">
          <a:xfrm>
            <a:off x="11104034" y="6535739"/>
            <a:ext cx="677333" cy="142875"/>
          </a:xfrm>
          <a:prstGeom prst="rect">
            <a:avLst/>
          </a:prstGeom>
          <a:noFill/>
          <a:ln>
            <a:noFill/>
          </a:ln>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defTabSz="914400" eaLnBrk="1" hangingPunct="1">
              <a:lnSpc>
                <a:spcPct val="110000"/>
              </a:lnSpc>
              <a:spcBef>
                <a:spcPct val="50000"/>
              </a:spcBef>
              <a:buClr>
                <a:srgbClr val="000000"/>
              </a:buClr>
              <a:defRPr/>
            </a:pPr>
            <a:fld id="{7428DEA9-44EB-4C26-9046-8AB1A17893E4}" type="slidenum">
              <a:rPr lang="en-GB" altLang="en-US" sz="1000" b="1" smtClean="0">
                <a:solidFill>
                  <a:srgbClr val="00C0B5"/>
                </a:solidFill>
                <a:cs typeface="Arial" panose="020B0604020202020204" pitchFamily="34" charset="0"/>
              </a:rPr>
              <a:pPr algn="r" defTabSz="914400" eaLnBrk="1" hangingPunct="1">
                <a:lnSpc>
                  <a:spcPct val="110000"/>
                </a:lnSpc>
                <a:spcBef>
                  <a:spcPct val="50000"/>
                </a:spcBef>
                <a:buClr>
                  <a:srgbClr val="000000"/>
                </a:buClr>
                <a:defRPr/>
              </a:pPr>
              <a:t>‹#›</a:t>
            </a:fld>
            <a:endParaRPr lang="en-GB" altLang="en-US" sz="1000" b="1" dirty="0">
              <a:solidFill>
                <a:srgbClr val="00C0B5"/>
              </a:solidFill>
              <a:cs typeface="Arial" panose="020B0604020202020204" pitchFamily="34" charset="0"/>
            </a:endParaRPr>
          </a:p>
        </p:txBody>
      </p:sp>
      <p:sp>
        <p:nvSpPr>
          <p:cNvPr id="8" name="Text Box 9">
            <a:extLst>
              <a:ext uri="{FF2B5EF4-FFF2-40B4-BE49-F238E27FC236}">
                <a16:creationId xmlns:a16="http://schemas.microsoft.com/office/drawing/2014/main" id="{005764B0-615D-0B2B-EC30-210ED314A2C2}"/>
              </a:ext>
            </a:extLst>
          </p:cNvPr>
          <p:cNvSpPr txBox="1">
            <a:spLocks noChangeArrowheads="1"/>
          </p:cNvSpPr>
          <p:nvPr userDrawn="1"/>
        </p:nvSpPr>
        <p:spPr bwMode="auto">
          <a:xfrm>
            <a:off x="395817" y="6526213"/>
            <a:ext cx="1865895" cy="153888"/>
          </a:xfrm>
          <a:prstGeom prst="rect">
            <a:avLst/>
          </a:prstGeom>
          <a:noFill/>
          <a:ln>
            <a:noFill/>
          </a:ln>
          <a:effectLst/>
        </p:spPr>
        <p:txBody>
          <a:bodyPr wrap="none" lIns="0" tIns="0" rIns="0" bIns="0">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914400" eaLnBrk="1" hangingPunct="1">
              <a:defRPr/>
            </a:pPr>
            <a:r>
              <a:rPr lang="en-GB" sz="1000" dirty="0"/>
              <a:t>Department for Work &amp; Pensions</a:t>
            </a:r>
          </a:p>
        </p:txBody>
      </p:sp>
      <p:sp>
        <p:nvSpPr>
          <p:cNvPr id="4" name="TextBox 3">
            <a:extLst>
              <a:ext uri="{FF2B5EF4-FFF2-40B4-BE49-F238E27FC236}">
                <a16:creationId xmlns:a16="http://schemas.microsoft.com/office/drawing/2014/main" id="{97994B55-70E2-908D-EF3A-20747CAE2BC2}"/>
              </a:ext>
            </a:extLst>
          </p:cNvPr>
          <p:cNvSpPr txBox="1"/>
          <p:nvPr userDrawn="1">
            <p:extLst>
              <p:ext uri="{1162E1C5-73C7-4A58-AE30-91384D911F3F}">
                <p184:classification xmlns:p184="http://schemas.microsoft.com/office/powerpoint/2018/4/main" val="hdr"/>
              </p:ext>
            </p:extLst>
          </p:nvPr>
        </p:nvSpPr>
        <p:spPr>
          <a:xfrm>
            <a:off x="5804916" y="63500"/>
            <a:ext cx="628651" cy="182880"/>
          </a:xfrm>
          <a:prstGeom prst="rect">
            <a:avLst/>
          </a:prstGeom>
        </p:spPr>
        <p:txBody>
          <a:bodyPr horzOverflow="overflow" lIns="0" tIns="0" rIns="0" bIns="0">
            <a:spAutoFit/>
          </a:bodyPr>
          <a:lstStyle/>
          <a:p>
            <a:pPr algn="l"/>
            <a:r>
              <a:rPr lang="en-GB" sz="1200" dirty="0">
                <a:solidFill>
                  <a:srgbClr val="000000"/>
                </a:solidFill>
                <a:latin typeface="Calibri" panose="020F0502020204030204" pitchFamily="34" charset="0"/>
                <a:cs typeface="Calibri" panose="020F0502020204030204" pitchFamily="34" charset="0"/>
              </a:rPr>
              <a:t>Official</a:t>
            </a:r>
          </a:p>
        </p:txBody>
      </p:sp>
      <p:sp>
        <p:nvSpPr>
          <p:cNvPr id="5" name="TextBox 4">
            <a:extLst>
              <a:ext uri="{FF2B5EF4-FFF2-40B4-BE49-F238E27FC236}">
                <a16:creationId xmlns:a16="http://schemas.microsoft.com/office/drawing/2014/main" id="{650A2A58-3348-D3ED-998C-184315BD8C62}"/>
              </a:ext>
            </a:extLst>
          </p:cNvPr>
          <p:cNvSpPr txBox="1"/>
          <p:nvPr userDrawn="1">
            <p:extLst>
              <p:ext uri="{1162E1C5-73C7-4A58-AE30-91384D911F3F}">
                <p184:classification xmlns:p184="http://schemas.microsoft.com/office/powerpoint/2018/4/main" val="ftr"/>
              </p:ext>
            </p:extLst>
          </p:nvPr>
        </p:nvSpPr>
        <p:spPr>
          <a:xfrm>
            <a:off x="5804916" y="6611620"/>
            <a:ext cx="628651" cy="182880"/>
          </a:xfrm>
          <a:prstGeom prst="rect">
            <a:avLst/>
          </a:prstGeom>
        </p:spPr>
        <p:txBody>
          <a:bodyPr horzOverflow="overflow" lIns="0" tIns="0" rIns="0" bIns="0">
            <a:spAutoFit/>
          </a:bodyPr>
          <a:lstStyle/>
          <a:p>
            <a:pPr algn="l"/>
            <a:r>
              <a:rPr lang="en-GB" sz="1200" dirty="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22219871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xStyles>
    <p:titleStyle>
      <a:lvl1pPr algn="l" rtl="0" eaLnBrk="0" fontAlgn="base" hangingPunct="0">
        <a:spcBef>
          <a:spcPct val="0"/>
        </a:spcBef>
        <a:spcAft>
          <a:spcPct val="0"/>
        </a:spcAft>
        <a:defRPr sz="3600">
          <a:solidFill>
            <a:srgbClr val="00C0B5"/>
          </a:solidFill>
          <a:latin typeface="+mj-lt"/>
          <a:ea typeface="+mj-ea"/>
          <a:cs typeface="+mj-cs"/>
        </a:defRPr>
      </a:lvl1pPr>
      <a:lvl2pPr algn="l" rtl="0" eaLnBrk="0" fontAlgn="base" hangingPunct="0">
        <a:spcBef>
          <a:spcPct val="0"/>
        </a:spcBef>
        <a:spcAft>
          <a:spcPct val="0"/>
        </a:spcAft>
        <a:defRPr sz="3600">
          <a:solidFill>
            <a:srgbClr val="00C0B5"/>
          </a:solidFill>
          <a:latin typeface="Arial" charset="0"/>
        </a:defRPr>
      </a:lvl2pPr>
      <a:lvl3pPr algn="l" rtl="0" eaLnBrk="0" fontAlgn="base" hangingPunct="0">
        <a:spcBef>
          <a:spcPct val="0"/>
        </a:spcBef>
        <a:spcAft>
          <a:spcPct val="0"/>
        </a:spcAft>
        <a:defRPr sz="3600">
          <a:solidFill>
            <a:srgbClr val="00C0B5"/>
          </a:solidFill>
          <a:latin typeface="Arial" charset="0"/>
        </a:defRPr>
      </a:lvl3pPr>
      <a:lvl4pPr algn="l" rtl="0" eaLnBrk="0" fontAlgn="base" hangingPunct="0">
        <a:spcBef>
          <a:spcPct val="0"/>
        </a:spcBef>
        <a:spcAft>
          <a:spcPct val="0"/>
        </a:spcAft>
        <a:defRPr sz="3600">
          <a:solidFill>
            <a:srgbClr val="00C0B5"/>
          </a:solidFill>
          <a:latin typeface="Arial" charset="0"/>
        </a:defRPr>
      </a:lvl4pPr>
      <a:lvl5pPr algn="l" rtl="0" eaLnBrk="0" fontAlgn="base" hangingPunct="0">
        <a:spcBef>
          <a:spcPct val="0"/>
        </a:spcBef>
        <a:spcAft>
          <a:spcPct val="0"/>
        </a:spcAft>
        <a:defRPr sz="3600">
          <a:solidFill>
            <a:srgbClr val="00C0B5"/>
          </a:solidFill>
          <a:latin typeface="Arial" charset="0"/>
        </a:defRPr>
      </a:lvl5pPr>
      <a:lvl6pPr marL="457200" algn="l" rtl="0" fontAlgn="base">
        <a:spcBef>
          <a:spcPct val="0"/>
        </a:spcBef>
        <a:spcAft>
          <a:spcPct val="0"/>
        </a:spcAft>
        <a:defRPr sz="3600">
          <a:solidFill>
            <a:srgbClr val="00C0B5"/>
          </a:solidFill>
          <a:latin typeface="Arial" charset="0"/>
        </a:defRPr>
      </a:lvl6pPr>
      <a:lvl7pPr marL="914400" algn="l" rtl="0" fontAlgn="base">
        <a:spcBef>
          <a:spcPct val="0"/>
        </a:spcBef>
        <a:spcAft>
          <a:spcPct val="0"/>
        </a:spcAft>
        <a:defRPr sz="3600">
          <a:solidFill>
            <a:srgbClr val="00C0B5"/>
          </a:solidFill>
          <a:latin typeface="Arial" charset="0"/>
        </a:defRPr>
      </a:lvl7pPr>
      <a:lvl8pPr marL="1371600" algn="l" rtl="0" fontAlgn="base">
        <a:spcBef>
          <a:spcPct val="0"/>
        </a:spcBef>
        <a:spcAft>
          <a:spcPct val="0"/>
        </a:spcAft>
        <a:defRPr sz="3600">
          <a:solidFill>
            <a:srgbClr val="00C0B5"/>
          </a:solidFill>
          <a:latin typeface="Arial" charset="0"/>
        </a:defRPr>
      </a:lvl8pPr>
      <a:lvl9pPr marL="1828800" algn="l" rtl="0" fontAlgn="base">
        <a:spcBef>
          <a:spcPct val="0"/>
        </a:spcBef>
        <a:spcAft>
          <a:spcPct val="0"/>
        </a:spcAft>
        <a:defRPr sz="3600">
          <a:solidFill>
            <a:srgbClr val="00C0B5"/>
          </a:solidFill>
          <a:latin typeface="Arial" charset="0"/>
        </a:defRPr>
      </a:lvl9pPr>
    </p:titleStyle>
    <p:bodyStyle>
      <a:lvl1pPr marL="342900" indent="-342900" algn="l" rtl="0" eaLnBrk="0" fontAlgn="base" hangingPunct="0">
        <a:spcBef>
          <a:spcPct val="20000"/>
        </a:spcBef>
        <a:spcAft>
          <a:spcPct val="0"/>
        </a:spcAft>
        <a:buClr>
          <a:srgbClr val="00C0B5"/>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C0B5"/>
        </a:buClr>
        <a:buChar char="–"/>
        <a:defRPr sz="2000">
          <a:solidFill>
            <a:schemeClr val="tx1"/>
          </a:solidFill>
          <a:latin typeface="+mn-lt"/>
        </a:defRPr>
      </a:lvl2pPr>
      <a:lvl3pPr marL="1143000" indent="-228600" algn="l" rtl="0" eaLnBrk="0" fontAlgn="base" hangingPunct="0">
        <a:spcBef>
          <a:spcPct val="20000"/>
        </a:spcBef>
        <a:spcAft>
          <a:spcPct val="0"/>
        </a:spcAft>
        <a:buClr>
          <a:srgbClr val="00C0B5"/>
        </a:buClr>
        <a:buChar char="•"/>
        <a:defRPr>
          <a:solidFill>
            <a:schemeClr val="tx1"/>
          </a:solidFill>
          <a:latin typeface="+mn-lt"/>
        </a:defRPr>
      </a:lvl3pPr>
      <a:lvl4pPr marL="1600200" indent="-228600" algn="l" rtl="0" eaLnBrk="0" fontAlgn="base" hangingPunct="0">
        <a:spcBef>
          <a:spcPct val="20000"/>
        </a:spcBef>
        <a:spcAft>
          <a:spcPct val="0"/>
        </a:spcAft>
        <a:buClr>
          <a:srgbClr val="00C0B5"/>
        </a:buClr>
        <a:buChar char="–"/>
        <a:defRPr sz="1600">
          <a:solidFill>
            <a:schemeClr val="tx1"/>
          </a:solidFill>
          <a:latin typeface="+mn-lt"/>
        </a:defRPr>
      </a:lvl4pPr>
      <a:lvl5pPr marL="2057400" indent="-228600" algn="l" rtl="0" eaLnBrk="0" fontAlgn="base" hangingPunct="0">
        <a:spcBef>
          <a:spcPct val="20000"/>
        </a:spcBef>
        <a:spcAft>
          <a:spcPct val="0"/>
        </a:spcAft>
        <a:buClr>
          <a:srgbClr val="00C0B5"/>
        </a:buClr>
        <a:buChar char="»"/>
        <a:defRPr sz="1600">
          <a:solidFill>
            <a:schemeClr val="tx1"/>
          </a:solidFill>
          <a:latin typeface="+mn-lt"/>
        </a:defRPr>
      </a:lvl5pPr>
      <a:lvl6pPr marL="2514600" indent="-228600" algn="l" rtl="0" fontAlgn="base">
        <a:spcBef>
          <a:spcPct val="20000"/>
        </a:spcBef>
        <a:spcAft>
          <a:spcPct val="0"/>
        </a:spcAft>
        <a:buClr>
          <a:srgbClr val="00C0B5"/>
        </a:buClr>
        <a:buChar char="»"/>
        <a:defRPr sz="1600">
          <a:solidFill>
            <a:schemeClr val="tx1"/>
          </a:solidFill>
          <a:latin typeface="+mn-lt"/>
        </a:defRPr>
      </a:lvl6pPr>
      <a:lvl7pPr marL="2971800" indent="-228600" algn="l" rtl="0" fontAlgn="base">
        <a:spcBef>
          <a:spcPct val="20000"/>
        </a:spcBef>
        <a:spcAft>
          <a:spcPct val="0"/>
        </a:spcAft>
        <a:buClr>
          <a:srgbClr val="00C0B5"/>
        </a:buClr>
        <a:buChar char="»"/>
        <a:defRPr sz="1600">
          <a:solidFill>
            <a:schemeClr val="tx1"/>
          </a:solidFill>
          <a:latin typeface="+mn-lt"/>
        </a:defRPr>
      </a:lvl7pPr>
      <a:lvl8pPr marL="3429000" indent="-228600" algn="l" rtl="0" fontAlgn="base">
        <a:spcBef>
          <a:spcPct val="20000"/>
        </a:spcBef>
        <a:spcAft>
          <a:spcPct val="0"/>
        </a:spcAft>
        <a:buClr>
          <a:srgbClr val="00C0B5"/>
        </a:buClr>
        <a:buChar char="»"/>
        <a:defRPr sz="1600">
          <a:solidFill>
            <a:schemeClr val="tx1"/>
          </a:solidFill>
          <a:latin typeface="+mn-lt"/>
        </a:defRPr>
      </a:lvl8pPr>
      <a:lvl9pPr marL="3886200" indent="-228600" algn="l" rtl="0" fontAlgn="base">
        <a:spcBef>
          <a:spcPct val="20000"/>
        </a:spcBef>
        <a:spcAft>
          <a:spcPct val="0"/>
        </a:spcAft>
        <a:buClr>
          <a:srgbClr val="00C0B5"/>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dy.hobbis@dwp.gov.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ary.dunleavy@dwp.gov.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v.uk/pension-credit/how-to-clai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connect.interpreterslive.co.uk/vrs?ilc=DWP" TargetMode="External"/><Relationship Id="rId4" Type="http://schemas.openxmlformats.org/officeDocument/2006/relationships/hyperlink" Target="https://www.relayuk.bt.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overnment/publications/pension-credit-toolkit/pension-credit-toolkit-advice-and-guidance-for-stakeholder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gov.uk/guidance/tax-credits-and-some-benefits-are-ending-move-to-universal-credit#benefits-that-are-endin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6E39AF-D7FD-6645-A70D-59C25E43E2CD}"/>
              </a:ext>
            </a:extLst>
          </p:cNvPr>
          <p:cNvSpPr txBox="1"/>
          <p:nvPr/>
        </p:nvSpPr>
        <p:spPr>
          <a:xfrm>
            <a:off x="606100" y="2458281"/>
            <a:ext cx="970753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solidFill>
                  <a:srgbClr val="00C0B5"/>
                </a:solidFill>
                <a:latin typeface="Arial"/>
                <a:cs typeface="Arial"/>
              </a:rPr>
              <a:t>Warwick District Council</a:t>
            </a:r>
          </a:p>
          <a:p>
            <a:r>
              <a:rPr lang="en-GB" sz="3600" dirty="0">
                <a:solidFill>
                  <a:srgbClr val="00C0B5"/>
                </a:solidFill>
                <a:latin typeface="Arial"/>
                <a:cs typeface="Arial"/>
              </a:rPr>
              <a:t>Presentation to Councillors</a:t>
            </a:r>
          </a:p>
          <a:p>
            <a:endParaRPr lang="en-GB" sz="3600" dirty="0">
              <a:solidFill>
                <a:srgbClr val="00C0B5"/>
              </a:solidFill>
            </a:endParaRPr>
          </a:p>
        </p:txBody>
      </p:sp>
      <p:sp>
        <p:nvSpPr>
          <p:cNvPr id="6" name="Subtitle 5">
            <a:extLst>
              <a:ext uri="{FF2B5EF4-FFF2-40B4-BE49-F238E27FC236}">
                <a16:creationId xmlns:a16="http://schemas.microsoft.com/office/drawing/2014/main" id="{D832826E-D250-5837-BEB3-C80DE112B38E}"/>
              </a:ext>
            </a:extLst>
          </p:cNvPr>
          <p:cNvSpPr>
            <a:spLocks noGrp="1"/>
          </p:cNvSpPr>
          <p:nvPr>
            <p:ph type="subTitle" idx="1"/>
          </p:nvPr>
        </p:nvSpPr>
        <p:spPr>
          <a:xfrm>
            <a:off x="472040" y="5733001"/>
            <a:ext cx="9700003" cy="854808"/>
          </a:xfrm>
        </p:spPr>
        <p:txBody>
          <a:bodyPr/>
          <a:lstStyle/>
          <a:p>
            <a:r>
              <a:rPr lang="en-GB" sz="2000" dirty="0"/>
              <a:t>Andy Hobbis – </a:t>
            </a:r>
            <a:r>
              <a:rPr lang="en-GB" sz="2000" dirty="0">
                <a:hlinkClick r:id="rId3"/>
              </a:rPr>
              <a:t>andy.hobbis@dwp.gov.uk</a:t>
            </a:r>
            <a:endParaRPr lang="en-GB" sz="2000" dirty="0"/>
          </a:p>
          <a:p>
            <a:r>
              <a:rPr lang="en-GB" sz="2000" dirty="0"/>
              <a:t>Mary Dunleavy – </a:t>
            </a:r>
            <a:r>
              <a:rPr lang="en-GB" sz="2000" dirty="0">
                <a:hlinkClick r:id="rId4"/>
              </a:rPr>
              <a:t>mary.dunleavy@dwp.gov.uk</a:t>
            </a:r>
            <a:endParaRPr lang="en-GB" sz="2000" dirty="0"/>
          </a:p>
          <a:p>
            <a:endParaRPr lang="en-GB" dirty="0"/>
          </a:p>
        </p:txBody>
      </p:sp>
      <p:sp>
        <p:nvSpPr>
          <p:cNvPr id="3" name="TextBox 2">
            <a:extLst>
              <a:ext uri="{FF2B5EF4-FFF2-40B4-BE49-F238E27FC236}">
                <a16:creationId xmlns:a16="http://schemas.microsoft.com/office/drawing/2014/main" id="{51209C7C-BD86-006F-583E-DCDDEEBBCB0E}"/>
              </a:ext>
            </a:extLst>
          </p:cNvPr>
          <p:cNvSpPr txBox="1"/>
          <p:nvPr/>
        </p:nvSpPr>
        <p:spPr>
          <a:xfrm>
            <a:off x="339865" y="5170810"/>
            <a:ext cx="7436581" cy="400110"/>
          </a:xfrm>
          <a:prstGeom prst="rect">
            <a:avLst/>
          </a:prstGeom>
          <a:noFill/>
        </p:spPr>
        <p:txBody>
          <a:bodyPr wrap="square" rtlCol="0">
            <a:spAutoFit/>
          </a:bodyPr>
          <a:lstStyle/>
          <a:p>
            <a:r>
              <a:rPr lang="en-GB" sz="2000" dirty="0"/>
              <a:t>30</a:t>
            </a:r>
            <a:r>
              <a:rPr lang="en-GB" sz="2000" baseline="30000" dirty="0"/>
              <a:t>th</a:t>
            </a:r>
            <a:r>
              <a:rPr lang="en-GB" sz="2000" dirty="0"/>
              <a:t> October 2024 </a:t>
            </a:r>
          </a:p>
        </p:txBody>
      </p:sp>
    </p:spTree>
    <p:extLst>
      <p:ext uri="{BB962C8B-B14F-4D97-AF65-F5344CB8AC3E}">
        <p14:creationId xmlns:p14="http://schemas.microsoft.com/office/powerpoint/2010/main" val="59851323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45138F-749D-C940-8139-52DB72A31047}"/>
              </a:ext>
            </a:extLst>
          </p:cNvPr>
          <p:cNvSpPr txBox="1"/>
          <p:nvPr/>
        </p:nvSpPr>
        <p:spPr>
          <a:xfrm>
            <a:off x="448731" y="900331"/>
            <a:ext cx="11489839" cy="5106526"/>
          </a:xfrm>
          <a:prstGeom prst="rect">
            <a:avLst/>
          </a:prstGeom>
          <a:noFill/>
        </p:spPr>
        <p:txBody>
          <a:bodyPr wrap="square">
            <a:spAutoFit/>
          </a:bodyPr>
          <a:lstStyle/>
          <a:p>
            <a:pPr>
              <a:lnSpc>
                <a:spcPts val="2300"/>
              </a:lnSpc>
              <a:spcBef>
                <a:spcPts val="0"/>
              </a:spcBef>
              <a:spcAft>
                <a:spcPts val="0"/>
              </a:spcAft>
            </a:pPr>
            <a:r>
              <a:rPr lang="en-GB" sz="2200" dirty="0">
                <a:latin typeface="+mn-lt"/>
              </a:rPr>
              <a:t>There is a wide range of support available to customers in the Jobcentre with a robust offering on a weekly basis.</a:t>
            </a:r>
          </a:p>
          <a:p>
            <a:pPr>
              <a:lnSpc>
                <a:spcPts val="2300"/>
              </a:lnSpc>
              <a:spcBef>
                <a:spcPts val="0"/>
              </a:spcBef>
              <a:spcAft>
                <a:spcPts val="0"/>
              </a:spcAft>
            </a:pPr>
            <a:endParaRPr lang="en-GB" sz="2200" dirty="0">
              <a:solidFill>
                <a:srgbClr val="00C0B5"/>
              </a:solidFill>
              <a:latin typeface="+mn-lt"/>
            </a:endParaRPr>
          </a:p>
          <a:p>
            <a:pPr>
              <a:lnSpc>
                <a:spcPts val="2300"/>
              </a:lnSpc>
              <a:spcBef>
                <a:spcPts val="0"/>
              </a:spcBef>
              <a:spcAft>
                <a:spcPts val="0"/>
              </a:spcAft>
            </a:pPr>
            <a:r>
              <a:rPr lang="en-GB" sz="2200" dirty="0">
                <a:solidFill>
                  <a:srgbClr val="00C0B5"/>
                </a:solidFill>
                <a:latin typeface="+mn-lt"/>
              </a:rPr>
              <a:t>National Careers Service</a:t>
            </a:r>
          </a:p>
          <a:p>
            <a:pPr>
              <a:lnSpc>
                <a:spcPts val="2300"/>
              </a:lnSpc>
              <a:spcBef>
                <a:spcPts val="0"/>
              </a:spcBef>
              <a:spcAft>
                <a:spcPts val="0"/>
              </a:spcAft>
            </a:pPr>
            <a:r>
              <a:rPr lang="en-GB" sz="2200" dirty="0">
                <a:latin typeface="+mn-lt"/>
              </a:rPr>
              <a:t>		CV Support</a:t>
            </a:r>
          </a:p>
          <a:p>
            <a:pPr>
              <a:lnSpc>
                <a:spcPts val="2300"/>
              </a:lnSpc>
              <a:spcBef>
                <a:spcPts val="0"/>
              </a:spcBef>
              <a:spcAft>
                <a:spcPts val="0"/>
              </a:spcAft>
            </a:pPr>
            <a:r>
              <a:rPr lang="en-GB" sz="2200" dirty="0">
                <a:latin typeface="+mn-lt"/>
              </a:rPr>
              <a:t>		Careers Planning</a:t>
            </a:r>
          </a:p>
          <a:p>
            <a:pPr marL="342900">
              <a:lnSpc>
                <a:spcPts val="2300"/>
              </a:lnSpc>
              <a:spcBef>
                <a:spcPts val="0"/>
              </a:spcBef>
              <a:spcAft>
                <a:spcPts val="0"/>
              </a:spcAft>
              <a:buClr>
                <a:srgbClr val="00C0B5"/>
              </a:buClr>
              <a:buFont typeface="Arial" panose="020B0604020202020204" pitchFamily="34" charset="0"/>
              <a:buChar char="•"/>
            </a:pPr>
            <a:endParaRPr lang="en-GB" sz="2200" dirty="0">
              <a:solidFill>
                <a:srgbClr val="00C0B5"/>
              </a:solidFill>
              <a:latin typeface="+mn-lt"/>
            </a:endParaRPr>
          </a:p>
          <a:p>
            <a:pPr>
              <a:lnSpc>
                <a:spcPts val="2300"/>
              </a:lnSpc>
              <a:spcBef>
                <a:spcPts val="0"/>
              </a:spcBef>
              <a:spcAft>
                <a:spcPts val="0"/>
              </a:spcAft>
            </a:pPr>
            <a:r>
              <a:rPr lang="en-GB" sz="2200" dirty="0">
                <a:solidFill>
                  <a:srgbClr val="00C0B5"/>
                </a:solidFill>
                <a:latin typeface="+mn-lt"/>
              </a:rPr>
              <a:t>Restart</a:t>
            </a:r>
            <a:endParaRPr lang="en-GB" sz="2200" dirty="0">
              <a:latin typeface="+mn-lt"/>
            </a:endParaRPr>
          </a:p>
          <a:p>
            <a:pPr>
              <a:lnSpc>
                <a:spcPts val="2300"/>
              </a:lnSpc>
              <a:spcBef>
                <a:spcPts val="0"/>
              </a:spcBef>
              <a:spcAft>
                <a:spcPts val="0"/>
              </a:spcAft>
            </a:pPr>
            <a:r>
              <a:rPr lang="en-GB" sz="2200" dirty="0">
                <a:latin typeface="+mn-lt"/>
              </a:rPr>
              <a:t>Universal Credit customers in the intensive work group who are claiming for six months are required to enrol with the Restart programme. </a:t>
            </a:r>
            <a:r>
              <a:rPr lang="en-GB" sz="2200" b="0" i="0" dirty="0">
                <a:solidFill>
                  <a:srgbClr val="0B0C0C"/>
                </a:solidFill>
                <a:effectLst/>
                <a:latin typeface="+mn-lt"/>
              </a:rPr>
              <a:t>The programme will provide up to 12 months of tailored support for each participant.   In this area it </a:t>
            </a:r>
            <a:r>
              <a:rPr lang="en-GB" sz="2200" dirty="0">
                <a:solidFill>
                  <a:srgbClr val="0B0C0C"/>
                </a:solidFill>
                <a:latin typeface="+mn-lt"/>
              </a:rPr>
              <a:t>is PET – Xi who are the provider.</a:t>
            </a:r>
          </a:p>
          <a:p>
            <a:pPr>
              <a:lnSpc>
                <a:spcPts val="2300"/>
              </a:lnSpc>
              <a:spcBef>
                <a:spcPts val="0"/>
              </a:spcBef>
              <a:spcAft>
                <a:spcPts val="0"/>
              </a:spcAft>
            </a:pPr>
            <a:endParaRPr lang="en-GB" sz="2200" dirty="0">
              <a:latin typeface="+mn-lt"/>
            </a:endParaRPr>
          </a:p>
          <a:p>
            <a:pPr>
              <a:lnSpc>
                <a:spcPts val="2300"/>
              </a:lnSpc>
              <a:spcBef>
                <a:spcPts val="0"/>
              </a:spcBef>
              <a:spcAft>
                <a:spcPts val="0"/>
              </a:spcAft>
            </a:pPr>
            <a:r>
              <a:rPr lang="en-GB" sz="2200" dirty="0">
                <a:solidFill>
                  <a:srgbClr val="00C0B5"/>
                </a:solidFill>
                <a:latin typeface="+mn-lt"/>
              </a:rPr>
              <a:t>Non contracted provision</a:t>
            </a:r>
          </a:p>
          <a:p>
            <a:pPr>
              <a:lnSpc>
                <a:spcPts val="2300"/>
              </a:lnSpc>
              <a:spcBef>
                <a:spcPts val="0"/>
              </a:spcBef>
              <a:spcAft>
                <a:spcPts val="0"/>
              </a:spcAft>
            </a:pPr>
            <a:r>
              <a:rPr lang="en-GB" sz="2200" dirty="0">
                <a:solidFill>
                  <a:schemeClr val="accent4"/>
                </a:solidFill>
                <a:latin typeface="+mn-lt"/>
              </a:rPr>
              <a:t>A range of provision funded through Adult Education Budgets, or UKSPF funding.</a:t>
            </a:r>
          </a:p>
          <a:p>
            <a:pPr>
              <a:lnSpc>
                <a:spcPts val="2300"/>
              </a:lnSpc>
              <a:spcBef>
                <a:spcPts val="0"/>
              </a:spcBef>
              <a:spcAft>
                <a:spcPts val="0"/>
              </a:spcAft>
              <a:buClr>
                <a:srgbClr val="00C0B5"/>
              </a:buClr>
            </a:pPr>
            <a:r>
              <a:rPr lang="en-GB" sz="2200" dirty="0">
                <a:solidFill>
                  <a:schemeClr val="accent4"/>
                </a:solidFill>
                <a:latin typeface="+mn-lt"/>
              </a:rPr>
              <a:t>Examples. CSCS cards</a:t>
            </a:r>
          </a:p>
          <a:p>
            <a:pPr>
              <a:lnSpc>
                <a:spcPts val="2300"/>
              </a:lnSpc>
              <a:spcBef>
                <a:spcPts val="0"/>
              </a:spcBef>
              <a:spcAft>
                <a:spcPts val="0"/>
              </a:spcAft>
              <a:buClr>
                <a:srgbClr val="00C0B5"/>
              </a:buClr>
            </a:pPr>
            <a:r>
              <a:rPr lang="en-GB" sz="2200" dirty="0">
                <a:solidFill>
                  <a:schemeClr val="accent4"/>
                </a:solidFill>
                <a:latin typeface="+mn-lt"/>
              </a:rPr>
              <a:t>			SIA Licences</a:t>
            </a:r>
          </a:p>
          <a:p>
            <a:pPr>
              <a:lnSpc>
                <a:spcPts val="2300"/>
              </a:lnSpc>
              <a:spcBef>
                <a:spcPts val="0"/>
              </a:spcBef>
              <a:spcAft>
                <a:spcPts val="0"/>
              </a:spcAft>
              <a:buClr>
                <a:srgbClr val="00C0B5"/>
              </a:buClr>
            </a:pPr>
            <a:r>
              <a:rPr lang="en-GB" sz="2200" dirty="0">
                <a:solidFill>
                  <a:schemeClr val="accent4"/>
                </a:solidFill>
                <a:latin typeface="+mn-lt"/>
              </a:rPr>
              <a:t>			Food &amp; Hygiene Certificates</a:t>
            </a:r>
          </a:p>
        </p:txBody>
      </p:sp>
      <p:sp>
        <p:nvSpPr>
          <p:cNvPr id="5" name="TextBox 4">
            <a:extLst>
              <a:ext uri="{FF2B5EF4-FFF2-40B4-BE49-F238E27FC236}">
                <a16:creationId xmlns:a16="http://schemas.microsoft.com/office/drawing/2014/main" id="{5DE54C2E-2178-C45F-1590-CB546A6D7E40}"/>
              </a:ext>
            </a:extLst>
          </p:cNvPr>
          <p:cNvSpPr txBox="1"/>
          <p:nvPr/>
        </p:nvSpPr>
        <p:spPr>
          <a:xfrm>
            <a:off x="541866" y="254000"/>
            <a:ext cx="10329333" cy="646331"/>
          </a:xfrm>
          <a:prstGeom prst="rect">
            <a:avLst/>
          </a:prstGeom>
          <a:noFill/>
        </p:spPr>
        <p:txBody>
          <a:bodyPr wrap="square" rtlCol="0">
            <a:spAutoFit/>
          </a:bodyPr>
          <a:lstStyle/>
          <a:p>
            <a:r>
              <a:rPr lang="en-GB" sz="3600" dirty="0">
                <a:solidFill>
                  <a:srgbClr val="00C0B5"/>
                </a:solidFill>
              </a:rPr>
              <a:t>Support from your local Jobcentre</a:t>
            </a:r>
          </a:p>
        </p:txBody>
      </p:sp>
    </p:spTree>
    <p:extLst>
      <p:ext uri="{BB962C8B-B14F-4D97-AF65-F5344CB8AC3E}">
        <p14:creationId xmlns:p14="http://schemas.microsoft.com/office/powerpoint/2010/main" val="2229782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E19B13-8C49-2866-B9D9-987654658B53}"/>
              </a:ext>
            </a:extLst>
          </p:cNvPr>
          <p:cNvSpPr txBox="1"/>
          <p:nvPr/>
        </p:nvSpPr>
        <p:spPr>
          <a:xfrm>
            <a:off x="312398" y="459732"/>
            <a:ext cx="7315200" cy="646331"/>
          </a:xfrm>
          <a:prstGeom prst="rect">
            <a:avLst/>
          </a:prstGeom>
          <a:noFill/>
        </p:spPr>
        <p:txBody>
          <a:bodyPr wrap="square" rtlCol="0">
            <a:spAutoFit/>
          </a:bodyPr>
          <a:lstStyle/>
          <a:p>
            <a:r>
              <a:rPr lang="en-GB" sz="3600" dirty="0">
                <a:solidFill>
                  <a:srgbClr val="00C0B5"/>
                </a:solidFill>
                <a:latin typeface="+mn-lt"/>
              </a:rPr>
              <a:t>DWP Priorities for 2024/5 in Mercia</a:t>
            </a:r>
          </a:p>
        </p:txBody>
      </p:sp>
      <p:sp>
        <p:nvSpPr>
          <p:cNvPr id="5" name="TextBox 4">
            <a:extLst>
              <a:ext uri="{FF2B5EF4-FFF2-40B4-BE49-F238E27FC236}">
                <a16:creationId xmlns:a16="http://schemas.microsoft.com/office/drawing/2014/main" id="{1ECD58A0-A527-38CF-41BB-630CBAB49ED8}"/>
              </a:ext>
            </a:extLst>
          </p:cNvPr>
          <p:cNvSpPr txBox="1"/>
          <p:nvPr/>
        </p:nvSpPr>
        <p:spPr>
          <a:xfrm>
            <a:off x="398552" y="1328839"/>
            <a:ext cx="11148317" cy="4529445"/>
          </a:xfrm>
          <a:prstGeom prst="rect">
            <a:avLst/>
          </a:prstGeom>
          <a:noFill/>
        </p:spPr>
        <p:txBody>
          <a:bodyPr wrap="square" rtlCol="0">
            <a:spAutoFit/>
          </a:bodyPr>
          <a:lstStyle/>
          <a:p>
            <a:pPr>
              <a:lnSpc>
                <a:spcPts val="2300"/>
              </a:lnSpc>
            </a:pPr>
            <a:r>
              <a:rPr lang="en-GB" sz="2200" dirty="0">
                <a:solidFill>
                  <a:srgbClr val="00C0B5"/>
                </a:solidFill>
                <a:latin typeface="+mn-lt"/>
              </a:rPr>
              <a:t>Development of Place Based Plans </a:t>
            </a:r>
          </a:p>
          <a:p>
            <a:pPr>
              <a:lnSpc>
                <a:spcPts val="2300"/>
              </a:lnSpc>
            </a:pPr>
            <a:r>
              <a:rPr lang="en-GB" sz="2200" dirty="0">
                <a:latin typeface="+mn-lt"/>
              </a:rPr>
              <a:t>We are developing place-based plans that builds a picture of the changing labour markets across Leamington, Warwick and Kenilworth, ensuring we have the support available to meet Jobseeker need.</a:t>
            </a:r>
          </a:p>
          <a:p>
            <a:pPr>
              <a:lnSpc>
                <a:spcPts val="2300"/>
              </a:lnSpc>
            </a:pPr>
            <a:endParaRPr lang="en-GB" sz="2200" dirty="0">
              <a:latin typeface="+mn-lt"/>
            </a:endParaRPr>
          </a:p>
          <a:p>
            <a:pPr>
              <a:lnSpc>
                <a:spcPts val="2300"/>
              </a:lnSpc>
            </a:pPr>
            <a:r>
              <a:rPr lang="en-GB" sz="2200" dirty="0">
                <a:solidFill>
                  <a:srgbClr val="00C0B5"/>
                </a:solidFill>
                <a:latin typeface="+mn-lt"/>
              </a:rPr>
              <a:t>Support for the Over 50’s  - </a:t>
            </a:r>
            <a:r>
              <a:rPr lang="en-GB" sz="2200" dirty="0">
                <a:solidFill>
                  <a:srgbClr val="00C0B5"/>
                </a:solidFill>
                <a:effectLst/>
                <a:latin typeface="+mn-lt"/>
                <a:ea typeface="Calibri" panose="020F0502020204030204" pitchFamily="34" charset="0"/>
                <a:cs typeface="Times New Roman" panose="02020603050405020304" pitchFamily="18" charset="0"/>
              </a:rPr>
              <a:t>JCP Mid-life MOT</a:t>
            </a:r>
          </a:p>
          <a:p>
            <a:pPr>
              <a:lnSpc>
                <a:spcPts val="2300"/>
              </a:lnSpc>
              <a:spcAft>
                <a:spcPts val="800"/>
              </a:spcAft>
            </a:pPr>
            <a:r>
              <a:rPr lang="en-GB" sz="2200" dirty="0">
                <a:effectLst/>
                <a:latin typeface="+mn-lt"/>
                <a:ea typeface="Calibri" panose="020F0502020204030204" pitchFamily="34" charset="0"/>
                <a:cs typeface="Times New Roman" panose="02020603050405020304" pitchFamily="18" charset="0"/>
              </a:rPr>
              <a:t>The Mid-life MOT is a check of health, skills and finances for people in their 50s to help them plan for later life. </a:t>
            </a:r>
          </a:p>
          <a:p>
            <a:pPr>
              <a:lnSpc>
                <a:spcPts val="2300"/>
              </a:lnSpc>
              <a:spcAft>
                <a:spcPts val="800"/>
              </a:spcAft>
            </a:pPr>
            <a:r>
              <a:rPr lang="en-GB" sz="2200" dirty="0">
                <a:effectLst/>
                <a:latin typeface="+mn-lt"/>
                <a:ea typeface="Calibri" panose="020F0502020204030204" pitchFamily="34" charset="0"/>
                <a:cs typeface="Times New Roman" panose="02020603050405020304" pitchFamily="18" charset="0"/>
              </a:rPr>
              <a:t>Mid-life MOT’s are built upon three core themes - Work, Wealth and Wellbeing, they are delivered in a group information session setting and are voluntary. </a:t>
            </a:r>
          </a:p>
          <a:p>
            <a:pPr>
              <a:lnSpc>
                <a:spcPts val="2300"/>
              </a:lnSpc>
              <a:spcAft>
                <a:spcPts val="800"/>
              </a:spcAft>
            </a:pPr>
            <a:r>
              <a:rPr lang="en-GB" sz="2200" dirty="0">
                <a:effectLst/>
                <a:latin typeface="+mn-lt"/>
                <a:ea typeface="Calibri" panose="020F0502020204030204" pitchFamily="34" charset="0"/>
                <a:cs typeface="Times New Roman" panose="02020603050405020304" pitchFamily="18" charset="0"/>
              </a:rPr>
              <a:t>They are designed to help Universal Credit 50+ claimants consider:</a:t>
            </a:r>
          </a:p>
          <a:p>
            <a:pPr marL="342900" lvl="0" indent="-342900">
              <a:lnSpc>
                <a:spcPts val="2300"/>
              </a:lnSpc>
              <a:buFont typeface="Symbol" panose="05050102010706020507" pitchFamily="18" charset="2"/>
              <a:buChar char=""/>
            </a:pPr>
            <a:r>
              <a:rPr lang="en-GB" sz="2200" dirty="0">
                <a:effectLst/>
                <a:latin typeface="+mn-lt"/>
                <a:ea typeface="Calibri" panose="020F0502020204030204" pitchFamily="34" charset="0"/>
                <a:cs typeface="Times New Roman" panose="02020603050405020304" pitchFamily="18" charset="0"/>
              </a:rPr>
              <a:t>Ways to overcome barriers to employment</a:t>
            </a:r>
          </a:p>
          <a:p>
            <a:pPr marL="342900" lvl="0" indent="-342900">
              <a:lnSpc>
                <a:spcPts val="2300"/>
              </a:lnSpc>
              <a:buFont typeface="Symbol" panose="05050102010706020507" pitchFamily="18" charset="2"/>
              <a:buChar char=""/>
            </a:pPr>
            <a:r>
              <a:rPr lang="en-GB" sz="2200" dirty="0">
                <a:effectLst/>
                <a:latin typeface="+mn-lt"/>
                <a:ea typeface="Calibri" panose="020F0502020204030204" pitchFamily="34" charset="0"/>
                <a:cs typeface="Times New Roman" panose="02020603050405020304" pitchFamily="18" charset="0"/>
              </a:rPr>
              <a:t>The benefits to improving earnings and savings potential</a:t>
            </a:r>
          </a:p>
          <a:p>
            <a:pPr marL="342900" lvl="0" indent="-342900">
              <a:lnSpc>
                <a:spcPts val="2300"/>
              </a:lnSpc>
              <a:spcAft>
                <a:spcPts val="800"/>
              </a:spcAft>
              <a:buFont typeface="Symbol" panose="05050102010706020507" pitchFamily="18" charset="2"/>
              <a:buChar char=""/>
            </a:pPr>
            <a:r>
              <a:rPr lang="en-GB" sz="2200" dirty="0">
                <a:effectLst/>
                <a:latin typeface="+mn-lt"/>
                <a:ea typeface="Calibri" panose="020F0502020204030204" pitchFamily="34" charset="0"/>
                <a:cs typeface="Times New Roman" panose="02020603050405020304" pitchFamily="18" charset="0"/>
              </a:rPr>
              <a:t>Retirement planning</a:t>
            </a:r>
            <a:endParaRPr lang="en-GB" sz="2200" dirty="0">
              <a:latin typeface="+mn-lt"/>
            </a:endParaRPr>
          </a:p>
        </p:txBody>
      </p:sp>
    </p:spTree>
    <p:extLst>
      <p:ext uri="{BB962C8B-B14F-4D97-AF65-F5344CB8AC3E}">
        <p14:creationId xmlns:p14="http://schemas.microsoft.com/office/powerpoint/2010/main" val="655211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863C2B-8CBF-3390-1C05-97B973174E54}"/>
              </a:ext>
            </a:extLst>
          </p:cNvPr>
          <p:cNvSpPr txBox="1"/>
          <p:nvPr/>
        </p:nvSpPr>
        <p:spPr>
          <a:xfrm>
            <a:off x="504823" y="264067"/>
            <a:ext cx="10632363" cy="646331"/>
          </a:xfrm>
          <a:prstGeom prst="rect">
            <a:avLst/>
          </a:prstGeom>
          <a:noFill/>
        </p:spPr>
        <p:txBody>
          <a:bodyPr wrap="square" rtlCol="0">
            <a:spAutoFit/>
          </a:bodyPr>
          <a:lstStyle/>
          <a:p>
            <a:r>
              <a:rPr lang="en-GB" sz="3600" dirty="0">
                <a:solidFill>
                  <a:srgbClr val="00C0B5"/>
                </a:solidFill>
                <a:latin typeface="+mn-lt"/>
              </a:rPr>
              <a:t>DWP Priorities for 2024/5 in Mercia</a:t>
            </a:r>
          </a:p>
        </p:txBody>
      </p:sp>
      <p:sp>
        <p:nvSpPr>
          <p:cNvPr id="5" name="TextBox 4">
            <a:extLst>
              <a:ext uri="{FF2B5EF4-FFF2-40B4-BE49-F238E27FC236}">
                <a16:creationId xmlns:a16="http://schemas.microsoft.com/office/drawing/2014/main" id="{8DD86DD0-C6FD-F9F3-117B-AA14ECC45058}"/>
              </a:ext>
            </a:extLst>
          </p:cNvPr>
          <p:cNvSpPr txBox="1"/>
          <p:nvPr/>
        </p:nvSpPr>
        <p:spPr>
          <a:xfrm>
            <a:off x="771524" y="1530855"/>
            <a:ext cx="10226355" cy="2462213"/>
          </a:xfrm>
          <a:prstGeom prst="rect">
            <a:avLst/>
          </a:prstGeom>
          <a:noFill/>
        </p:spPr>
        <p:txBody>
          <a:bodyPr wrap="square" rtlCol="0">
            <a:spAutoFit/>
          </a:bodyPr>
          <a:lstStyle/>
          <a:p>
            <a:r>
              <a:rPr lang="en-GB" sz="2200" dirty="0">
                <a:solidFill>
                  <a:srgbClr val="00C0B5"/>
                </a:solidFill>
              </a:rPr>
              <a:t>Health &amp; Wellbeing Event </a:t>
            </a:r>
            <a:r>
              <a:rPr lang="en-GB" sz="2200" dirty="0"/>
              <a:t>for Jobseekers</a:t>
            </a:r>
          </a:p>
          <a:p>
            <a:endParaRPr lang="en-GB" sz="2200" dirty="0"/>
          </a:p>
          <a:p>
            <a:r>
              <a:rPr lang="en-GB" sz="2200" dirty="0"/>
              <a:t>6</a:t>
            </a:r>
            <a:r>
              <a:rPr lang="en-GB" sz="2200" baseline="30000" dirty="0"/>
              <a:t>th</a:t>
            </a:r>
            <a:r>
              <a:rPr lang="en-GB" sz="2200" dirty="0"/>
              <a:t> November – Fred Winter Centre, Stratford Upon Avon</a:t>
            </a:r>
          </a:p>
          <a:p>
            <a:endParaRPr lang="en-GB" sz="2200" dirty="0"/>
          </a:p>
          <a:p>
            <a:r>
              <a:rPr lang="en-GB" sz="2200" dirty="0"/>
              <a:t>Focus on Health &amp; Wellbeing information, organisations like Mind, Recovery Academy, Healthwatch will be coming together with Housing Associations and others to offer support to residents.</a:t>
            </a:r>
          </a:p>
        </p:txBody>
      </p:sp>
      <p:sp>
        <p:nvSpPr>
          <p:cNvPr id="6" name="TextBox 5">
            <a:extLst>
              <a:ext uri="{FF2B5EF4-FFF2-40B4-BE49-F238E27FC236}">
                <a16:creationId xmlns:a16="http://schemas.microsoft.com/office/drawing/2014/main" id="{7B1F7A5C-318B-1FA4-BB0C-AF32C3DB479C}"/>
              </a:ext>
            </a:extLst>
          </p:cNvPr>
          <p:cNvSpPr txBox="1"/>
          <p:nvPr/>
        </p:nvSpPr>
        <p:spPr>
          <a:xfrm>
            <a:off x="504824" y="1079958"/>
            <a:ext cx="10467422" cy="430887"/>
          </a:xfrm>
          <a:prstGeom prst="rect">
            <a:avLst/>
          </a:prstGeom>
          <a:noFill/>
        </p:spPr>
        <p:txBody>
          <a:bodyPr wrap="square">
            <a:spAutoFit/>
          </a:bodyPr>
          <a:lstStyle/>
          <a:p>
            <a:r>
              <a:rPr lang="en-GB" sz="2200" dirty="0">
                <a:solidFill>
                  <a:srgbClr val="00C0B5"/>
                </a:solidFill>
                <a:latin typeface="+mn-lt"/>
              </a:rPr>
              <a:t>Support for those with health conditions and disabilities</a:t>
            </a:r>
          </a:p>
        </p:txBody>
      </p:sp>
      <p:sp>
        <p:nvSpPr>
          <p:cNvPr id="7" name="TextBox 6">
            <a:extLst>
              <a:ext uri="{FF2B5EF4-FFF2-40B4-BE49-F238E27FC236}">
                <a16:creationId xmlns:a16="http://schemas.microsoft.com/office/drawing/2014/main" id="{CCB2636B-9153-D21F-6465-B04DF84E730B}"/>
              </a:ext>
            </a:extLst>
          </p:cNvPr>
          <p:cNvSpPr txBox="1"/>
          <p:nvPr/>
        </p:nvSpPr>
        <p:spPr>
          <a:xfrm>
            <a:off x="571499" y="3929328"/>
            <a:ext cx="9515838" cy="430887"/>
          </a:xfrm>
          <a:prstGeom prst="rect">
            <a:avLst/>
          </a:prstGeom>
          <a:noFill/>
        </p:spPr>
        <p:txBody>
          <a:bodyPr wrap="square">
            <a:spAutoFit/>
          </a:bodyPr>
          <a:lstStyle/>
          <a:p>
            <a:r>
              <a:rPr lang="en-GB" sz="2200" dirty="0">
                <a:solidFill>
                  <a:srgbClr val="00C0B5"/>
                </a:solidFill>
                <a:latin typeface="+mn-lt"/>
              </a:rPr>
              <a:t>Supporting those in work – in work progression</a:t>
            </a:r>
          </a:p>
        </p:txBody>
      </p:sp>
      <p:sp>
        <p:nvSpPr>
          <p:cNvPr id="8" name="TextBox 7">
            <a:extLst>
              <a:ext uri="{FF2B5EF4-FFF2-40B4-BE49-F238E27FC236}">
                <a16:creationId xmlns:a16="http://schemas.microsoft.com/office/drawing/2014/main" id="{6B09A35B-E3D2-8EB2-CE24-0F7506A6E57D}"/>
              </a:ext>
            </a:extLst>
          </p:cNvPr>
          <p:cNvSpPr txBox="1"/>
          <p:nvPr/>
        </p:nvSpPr>
        <p:spPr>
          <a:xfrm>
            <a:off x="771524" y="4481142"/>
            <a:ext cx="9826689" cy="2123658"/>
          </a:xfrm>
          <a:prstGeom prst="rect">
            <a:avLst/>
          </a:prstGeom>
          <a:noFill/>
        </p:spPr>
        <p:txBody>
          <a:bodyPr wrap="square" rtlCol="0">
            <a:spAutoFit/>
          </a:bodyPr>
          <a:lstStyle/>
          <a:p>
            <a:r>
              <a:rPr lang="en-GB" sz="2200" dirty="0"/>
              <a:t>A number of Work Coaches in DWP now have a dedicated role to offer additional support to customers who are working and want additional support to increase hours and their financial capability. The support is voluntary and customers in the Light Touch or Working Enough will be initially offered the support.</a:t>
            </a:r>
          </a:p>
          <a:p>
            <a:r>
              <a:rPr lang="en-GB" sz="2200" dirty="0"/>
              <a:t>Addressing skills needs for example use of </a:t>
            </a:r>
            <a:r>
              <a:rPr lang="en-GB" sz="2200" dirty="0">
                <a:solidFill>
                  <a:schemeClr val="accent5"/>
                </a:solidFill>
              </a:rPr>
              <a:t>Multiply</a:t>
            </a:r>
            <a:r>
              <a:rPr lang="en-GB" sz="2200" dirty="0"/>
              <a:t>.</a:t>
            </a:r>
          </a:p>
        </p:txBody>
      </p:sp>
    </p:spTree>
    <p:extLst>
      <p:ext uri="{BB962C8B-B14F-4D97-AF65-F5344CB8AC3E}">
        <p14:creationId xmlns:p14="http://schemas.microsoft.com/office/powerpoint/2010/main" val="477754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3EE04-3671-9DCB-1C60-25C460E0D88D}"/>
              </a:ext>
            </a:extLst>
          </p:cNvPr>
          <p:cNvSpPr>
            <a:spLocks noGrp="1"/>
          </p:cNvSpPr>
          <p:nvPr>
            <p:ph type="title"/>
          </p:nvPr>
        </p:nvSpPr>
        <p:spPr/>
        <p:txBody>
          <a:bodyPr/>
          <a:lstStyle/>
          <a:p>
            <a:r>
              <a:rPr lang="en-GB" sz="3600" dirty="0">
                <a:solidFill>
                  <a:srgbClr val="00C0B5"/>
                </a:solidFill>
                <a:latin typeface="+mn-lt"/>
              </a:rPr>
              <a:t>DWP Priorities for 2024/5 in Mercia</a:t>
            </a:r>
            <a:br>
              <a:rPr lang="en-GB" sz="3600" dirty="0">
                <a:solidFill>
                  <a:srgbClr val="00C0B5"/>
                </a:solidFill>
                <a:latin typeface="+mn-lt"/>
              </a:rPr>
            </a:br>
            <a:endParaRPr lang="en-GB" dirty="0"/>
          </a:p>
        </p:txBody>
      </p:sp>
      <p:sp>
        <p:nvSpPr>
          <p:cNvPr id="3" name="Content Placeholder 2">
            <a:extLst>
              <a:ext uri="{FF2B5EF4-FFF2-40B4-BE49-F238E27FC236}">
                <a16:creationId xmlns:a16="http://schemas.microsoft.com/office/drawing/2014/main" id="{E4EF6E1B-10CE-D989-D6BB-8E29DA50399A}"/>
              </a:ext>
            </a:extLst>
          </p:cNvPr>
          <p:cNvSpPr>
            <a:spLocks noGrp="1"/>
          </p:cNvSpPr>
          <p:nvPr>
            <p:ph idx="1"/>
          </p:nvPr>
        </p:nvSpPr>
        <p:spPr/>
        <p:txBody>
          <a:bodyPr/>
          <a:lstStyle/>
          <a:p>
            <a:r>
              <a:rPr lang="en-GB" sz="2200" dirty="0">
                <a:solidFill>
                  <a:srgbClr val="00C0B5"/>
                </a:solidFill>
              </a:rPr>
              <a:t>Support for 18 – 24 year olds</a:t>
            </a:r>
          </a:p>
          <a:p>
            <a:r>
              <a:rPr lang="en-GB" sz="2200" dirty="0"/>
              <a:t>With an increase in Youth Unemployment we will be utilising the new Warwickshire County Council – Future Destination Support through UKSPF</a:t>
            </a:r>
          </a:p>
          <a:p>
            <a:r>
              <a:rPr lang="en-GB" sz="2200" dirty="0"/>
              <a:t>Princes Trust</a:t>
            </a:r>
          </a:p>
        </p:txBody>
      </p:sp>
    </p:spTree>
    <p:extLst>
      <p:ext uri="{BB962C8B-B14F-4D97-AF65-F5344CB8AC3E}">
        <p14:creationId xmlns:p14="http://schemas.microsoft.com/office/powerpoint/2010/main" val="436044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013F1-AB55-3305-96DE-95D2DE01A9A9}"/>
              </a:ext>
            </a:extLst>
          </p:cNvPr>
          <p:cNvSpPr>
            <a:spLocks noGrp="1"/>
          </p:cNvSpPr>
          <p:nvPr>
            <p:ph type="title"/>
          </p:nvPr>
        </p:nvSpPr>
        <p:spPr/>
        <p:txBody>
          <a:bodyPr/>
          <a:lstStyle/>
          <a:p>
            <a:r>
              <a:rPr lang="en-GB" sz="3200" dirty="0">
                <a:solidFill>
                  <a:srgbClr val="00C0B5"/>
                </a:solidFill>
              </a:rPr>
              <a:t>Pension Credit</a:t>
            </a:r>
          </a:p>
        </p:txBody>
      </p:sp>
      <p:sp>
        <p:nvSpPr>
          <p:cNvPr id="3" name="Content Placeholder 2">
            <a:extLst>
              <a:ext uri="{FF2B5EF4-FFF2-40B4-BE49-F238E27FC236}">
                <a16:creationId xmlns:a16="http://schemas.microsoft.com/office/drawing/2014/main" id="{4BA6EA1C-E9DD-3B13-6E19-7AB937E1920F}"/>
              </a:ext>
            </a:extLst>
          </p:cNvPr>
          <p:cNvSpPr>
            <a:spLocks noGrp="1"/>
          </p:cNvSpPr>
          <p:nvPr>
            <p:ph idx="1"/>
          </p:nvPr>
        </p:nvSpPr>
        <p:spPr>
          <a:xfrm>
            <a:off x="587506" y="2522693"/>
            <a:ext cx="10972800" cy="4525963"/>
          </a:xfrm>
        </p:spPr>
        <p:txBody>
          <a:bodyPr/>
          <a:lstStyle/>
          <a:p>
            <a:pPr marL="342900" indent="-342900">
              <a:buFont typeface="Arial" panose="020B0604020202020204" pitchFamily="34" charset="0"/>
              <a:buChar char="•"/>
            </a:pPr>
            <a:r>
              <a:rPr lang="en-GB" sz="2000" b="0" i="0" dirty="0">
                <a:solidFill>
                  <a:srgbClr val="0B0C0C"/>
                </a:solidFill>
                <a:effectLst/>
              </a:rPr>
              <a:t>Extra money to help with your living costs;</a:t>
            </a:r>
          </a:p>
          <a:p>
            <a:pPr marL="342900" indent="-342900">
              <a:buFont typeface="Arial" panose="020B0604020202020204" pitchFamily="34" charset="0"/>
              <a:buChar char="•"/>
            </a:pPr>
            <a:r>
              <a:rPr lang="en-GB" sz="2000" dirty="0">
                <a:solidFill>
                  <a:srgbClr val="0B0C0C"/>
                </a:solidFill>
              </a:rPr>
              <a:t>Must be over </a:t>
            </a:r>
            <a:r>
              <a:rPr lang="en-GB" sz="2000" b="0" i="0" dirty="0">
                <a:solidFill>
                  <a:srgbClr val="0B0C0C"/>
                </a:solidFill>
                <a:effectLst/>
              </a:rPr>
              <a:t>State Pension age and on a low income. </a:t>
            </a:r>
          </a:p>
          <a:p>
            <a:pPr marL="342900" indent="-342900">
              <a:buFont typeface="Arial" panose="020B0604020202020204" pitchFamily="34" charset="0"/>
              <a:buChar char="•"/>
            </a:pPr>
            <a:r>
              <a:rPr lang="en-GB" sz="2000" dirty="0">
                <a:solidFill>
                  <a:srgbClr val="0B0C0C"/>
                </a:solidFill>
              </a:rPr>
              <a:t>C</a:t>
            </a:r>
            <a:r>
              <a:rPr lang="en-GB" sz="2000" b="0" i="0" dirty="0">
                <a:solidFill>
                  <a:srgbClr val="0B0C0C"/>
                </a:solidFill>
                <a:effectLst/>
              </a:rPr>
              <a:t>an also help with housing costs such as ground rent or service charges</a:t>
            </a:r>
          </a:p>
          <a:p>
            <a:pPr marL="342900" indent="-342900">
              <a:buFont typeface="Arial" panose="020B0604020202020204" pitchFamily="34" charset="0"/>
              <a:buChar char="•"/>
            </a:pPr>
            <a:r>
              <a:rPr lang="en-GB" sz="2000" dirty="0">
                <a:solidFill>
                  <a:srgbClr val="0B0C0C"/>
                </a:solidFill>
              </a:rPr>
              <a:t>Can claim even if have savings or are a homeowner</a:t>
            </a:r>
          </a:p>
          <a:p>
            <a:pPr marL="342900" indent="-342900">
              <a:buFont typeface="Arial" panose="020B0604020202020204" pitchFamily="34" charset="0"/>
              <a:buChar char="•"/>
            </a:pPr>
            <a:r>
              <a:rPr lang="en-GB" sz="2000" b="0" i="0" dirty="0">
                <a:solidFill>
                  <a:srgbClr val="0B0C0C"/>
                </a:solidFill>
                <a:effectLst/>
                <a:latin typeface="Arial" panose="020B0604020202020204" pitchFamily="34" charset="0"/>
                <a:cs typeface="Arial" panose="020B0604020202020204" pitchFamily="34" charset="0"/>
              </a:rPr>
              <a:t>Pension Credit tops up: your weekly income to £218.15 if you’re single your joint weekly income to £332.95 if you have a partner</a:t>
            </a:r>
          </a:p>
          <a:p>
            <a:pPr marL="342900" indent="-342900">
              <a:buFont typeface="Arial" panose="020B0604020202020204" pitchFamily="34" charset="0"/>
              <a:buChar char="•"/>
            </a:pPr>
            <a:r>
              <a:rPr lang="en-GB" sz="2000" dirty="0">
                <a:solidFill>
                  <a:srgbClr val="0B0C0C"/>
                </a:solidFill>
              </a:rPr>
              <a:t>When calculating entitlement to Pension Credit, income includes: </a:t>
            </a:r>
          </a:p>
          <a:p>
            <a:pPr marL="523875" lvl="1" indent="-342900"/>
            <a:r>
              <a:rPr lang="en-GB" dirty="0">
                <a:solidFill>
                  <a:srgbClr val="0B0C0C"/>
                </a:solidFill>
              </a:rPr>
              <a:t>State Pension, other pensions, some benefits (such as Carer’s Allowance) and any earnings </a:t>
            </a:r>
          </a:p>
          <a:p>
            <a:pPr marL="342900" indent="-342900">
              <a:buFont typeface="Arial" panose="020B0604020202020204" pitchFamily="34" charset="0"/>
              <a:buChar char="•"/>
            </a:pPr>
            <a:r>
              <a:rPr lang="en-GB" sz="2000" dirty="0">
                <a:solidFill>
                  <a:srgbClr val="0B0C0C"/>
                </a:solidFill>
              </a:rPr>
              <a:t>Income does </a:t>
            </a:r>
            <a:r>
              <a:rPr lang="en-GB" sz="2000" b="1" u="sng" dirty="0">
                <a:solidFill>
                  <a:srgbClr val="0B0C0C"/>
                </a:solidFill>
              </a:rPr>
              <a:t>not</a:t>
            </a:r>
            <a:r>
              <a:rPr lang="en-GB" sz="2000" dirty="0">
                <a:solidFill>
                  <a:srgbClr val="0B0C0C"/>
                </a:solidFill>
              </a:rPr>
              <a:t> include Attendance Allowance; Child Benefit; Housing Benefit </a:t>
            </a:r>
            <a:endParaRPr lang="en-GB" sz="2000" dirty="0"/>
          </a:p>
          <a:p>
            <a:endParaRPr lang="en-GB" dirty="0"/>
          </a:p>
        </p:txBody>
      </p:sp>
      <p:sp>
        <p:nvSpPr>
          <p:cNvPr id="5" name="TextBox 4">
            <a:extLst>
              <a:ext uri="{FF2B5EF4-FFF2-40B4-BE49-F238E27FC236}">
                <a16:creationId xmlns:a16="http://schemas.microsoft.com/office/drawing/2014/main" id="{5A8B0516-3EA6-00B7-E14C-8A381D037525}"/>
              </a:ext>
            </a:extLst>
          </p:cNvPr>
          <p:cNvSpPr txBox="1"/>
          <p:nvPr/>
        </p:nvSpPr>
        <p:spPr>
          <a:xfrm>
            <a:off x="530604" y="1248085"/>
            <a:ext cx="11086604" cy="1015663"/>
          </a:xfrm>
          <a:prstGeom prst="rect">
            <a:avLst/>
          </a:prstGeom>
          <a:noFill/>
        </p:spPr>
        <p:txBody>
          <a:bodyPr wrap="square">
            <a:spAutoFit/>
          </a:bodyPr>
          <a:lstStyle/>
          <a:p>
            <a:r>
              <a:rPr lang="en-GB" sz="2000" b="0" i="0" dirty="0">
                <a:solidFill>
                  <a:srgbClr val="0B0C0C"/>
                </a:solidFill>
                <a:effectLst/>
                <a:latin typeface="Arial" panose="020B0604020202020204" pitchFamily="34" charset="0"/>
                <a:cs typeface="Arial" panose="020B0604020202020204" pitchFamily="34" charset="0"/>
              </a:rPr>
              <a:t>Pension Credit gives you extra money to help with your living costs if you’re over State Pension age and on a low income. Pension Credit can also help with housing costs such as ground rent or service charges</a:t>
            </a:r>
            <a:r>
              <a:rPr lang="en-GB" sz="1800" b="0" i="0" dirty="0">
                <a:solidFill>
                  <a:srgbClr val="0B0C0C"/>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82225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5FBE7-33BB-5572-C808-21D6411AA30A}"/>
              </a:ext>
            </a:extLst>
          </p:cNvPr>
          <p:cNvSpPr>
            <a:spLocks noGrp="1"/>
          </p:cNvSpPr>
          <p:nvPr>
            <p:ph type="title"/>
          </p:nvPr>
        </p:nvSpPr>
        <p:spPr>
          <a:xfrm>
            <a:off x="587506" y="414338"/>
            <a:ext cx="10972800" cy="669995"/>
          </a:xfrm>
        </p:spPr>
        <p:txBody>
          <a:bodyPr/>
          <a:lstStyle/>
          <a:p>
            <a:r>
              <a:rPr lang="en-GB" sz="3200" dirty="0">
                <a:solidFill>
                  <a:srgbClr val="00C0B5"/>
                </a:solidFill>
              </a:rPr>
              <a:t>How to Claim Pension Credit</a:t>
            </a:r>
          </a:p>
        </p:txBody>
      </p:sp>
      <p:sp>
        <p:nvSpPr>
          <p:cNvPr id="3" name="Content Placeholder 2">
            <a:extLst>
              <a:ext uri="{FF2B5EF4-FFF2-40B4-BE49-F238E27FC236}">
                <a16:creationId xmlns:a16="http://schemas.microsoft.com/office/drawing/2014/main" id="{5373D3E0-FBB1-8574-5822-E3632DF80519}"/>
              </a:ext>
            </a:extLst>
          </p:cNvPr>
          <p:cNvSpPr>
            <a:spLocks noGrp="1"/>
          </p:cNvSpPr>
          <p:nvPr>
            <p:ph idx="1"/>
          </p:nvPr>
        </p:nvSpPr>
        <p:spPr>
          <a:xfrm>
            <a:off x="441849" y="1166018"/>
            <a:ext cx="10972800" cy="4525963"/>
          </a:xfrm>
        </p:spPr>
        <p:txBody>
          <a:bodyPr/>
          <a:lstStyle/>
          <a:p>
            <a:pPr marL="342900" indent="-342900">
              <a:spcBef>
                <a:spcPts val="0"/>
              </a:spcBef>
              <a:buFont typeface="Arial" panose="020B0604020202020204" pitchFamily="34" charset="0"/>
              <a:buChar char="•"/>
            </a:pPr>
            <a:r>
              <a:rPr lang="en-GB" sz="2000" dirty="0"/>
              <a:t>Can start claim 4 months before reach State Pension Age</a:t>
            </a:r>
          </a:p>
          <a:p>
            <a:pPr marL="342900" indent="-342900">
              <a:spcBef>
                <a:spcPts val="0"/>
              </a:spcBef>
              <a:buFont typeface="Arial" panose="020B0604020202020204" pitchFamily="34" charset="0"/>
              <a:buChar char="•"/>
            </a:pPr>
            <a:endParaRPr lang="en-GB" sz="2000" dirty="0"/>
          </a:p>
          <a:p>
            <a:pPr marL="342900" indent="-342900">
              <a:spcBef>
                <a:spcPts val="0"/>
              </a:spcBef>
              <a:buFont typeface="Arial" panose="020B0604020202020204" pitchFamily="34" charset="0"/>
              <a:buChar char="•"/>
            </a:pPr>
            <a:r>
              <a:rPr lang="en-GB" sz="2000" dirty="0"/>
              <a:t>Can apply at any time after reaching State Pension age but Pension Credit can only be backdated by 3 months</a:t>
            </a:r>
          </a:p>
          <a:p>
            <a:pPr marL="342900" indent="-342900">
              <a:spcBef>
                <a:spcPts val="0"/>
              </a:spcBef>
              <a:buFont typeface="Arial" panose="020B0604020202020204" pitchFamily="34" charset="0"/>
              <a:buChar char="•"/>
            </a:pPr>
            <a:endParaRPr lang="en-GB" sz="2000" dirty="0"/>
          </a:p>
          <a:p>
            <a:pPr marL="342900" indent="-342900">
              <a:spcBef>
                <a:spcPts val="0"/>
              </a:spcBef>
              <a:buFont typeface="Arial" panose="020B0604020202020204" pitchFamily="34" charset="0"/>
              <a:buChar char="•"/>
            </a:pPr>
            <a:r>
              <a:rPr lang="en-GB" sz="2000" dirty="0"/>
              <a:t>Apply online on GOV.UK </a:t>
            </a:r>
            <a:r>
              <a:rPr lang="en-GB" sz="2000" dirty="0">
                <a:solidFill>
                  <a:srgbClr val="00C0B5"/>
                </a:solidFill>
                <a:hlinkClick r:id="rId3">
                  <a:extLst>
                    <a:ext uri="{A12FA001-AC4F-418D-AE19-62706E023703}">
                      <ahyp:hlinkClr xmlns:ahyp="http://schemas.microsoft.com/office/drawing/2018/hyperlinkcolor" val="tx"/>
                    </a:ext>
                  </a:extLst>
                </a:hlinkClick>
              </a:rPr>
              <a:t>Pension Credit: How to claim - GOV.UK (www.gov.uk)</a:t>
            </a:r>
            <a:endParaRPr lang="en-GB" sz="2000" dirty="0">
              <a:solidFill>
                <a:srgbClr val="00C0B5"/>
              </a:solidFill>
            </a:endParaRPr>
          </a:p>
          <a:p>
            <a:pPr marL="342900" indent="-342900">
              <a:spcBef>
                <a:spcPts val="0"/>
              </a:spcBef>
              <a:buFont typeface="Arial" panose="020B0604020202020204" pitchFamily="34" charset="0"/>
              <a:buChar char="•"/>
            </a:pPr>
            <a:endParaRPr lang="en-GB" sz="2000" dirty="0"/>
          </a:p>
          <a:p>
            <a:pPr marL="342900" indent="-342900">
              <a:spcBef>
                <a:spcPts val="0"/>
              </a:spcBef>
              <a:buFont typeface="Arial" panose="020B0604020202020204" pitchFamily="34" charset="0"/>
              <a:buChar char="•"/>
            </a:pPr>
            <a:r>
              <a:rPr lang="en-GB" sz="2000" dirty="0"/>
              <a:t>Apply by phone  - A friend of family member can call for you if you cannot use the phone</a:t>
            </a:r>
          </a:p>
          <a:p>
            <a:pPr marL="342900" indent="-342900">
              <a:spcBef>
                <a:spcPts val="0"/>
              </a:spcBef>
              <a:buFont typeface="Arial" panose="020B0604020202020204" pitchFamily="34" charset="0"/>
              <a:buChar char="•"/>
            </a:pPr>
            <a:endParaRPr lang="en-GB" sz="2000" dirty="0"/>
          </a:p>
          <a:p>
            <a:pPr marL="342900" indent="-342900">
              <a:spcBef>
                <a:spcPts val="0"/>
              </a:spcBef>
              <a:buFont typeface="Arial" panose="020B0604020202020204" pitchFamily="34" charset="0"/>
              <a:buChar char="•"/>
            </a:pPr>
            <a:r>
              <a:rPr lang="en-GB" sz="2000" dirty="0"/>
              <a:t>Apply by post – print out and complete claim form or call claim line to ask for a form</a:t>
            </a:r>
          </a:p>
          <a:p>
            <a:pPr algn="l">
              <a:spcBef>
                <a:spcPts val="0"/>
              </a:spcBef>
            </a:pPr>
            <a:r>
              <a:rPr lang="en-GB" sz="2000" dirty="0"/>
              <a:t>	Pension Credit claim line: </a:t>
            </a:r>
            <a:r>
              <a:rPr lang="en-GB" sz="2000" b="0" i="0" dirty="0">
                <a:solidFill>
                  <a:srgbClr val="0B0C0C"/>
                </a:solidFill>
                <a:effectLst/>
                <a:highlight>
                  <a:srgbClr val="FFFFFF"/>
                </a:highlight>
              </a:rPr>
              <a:t>0800 99 1234</a:t>
            </a:r>
            <a:br>
              <a:rPr lang="en-GB" sz="2000" b="0" i="0" dirty="0">
                <a:solidFill>
                  <a:srgbClr val="0B0C0C"/>
                </a:solidFill>
                <a:effectLst/>
                <a:highlight>
                  <a:srgbClr val="FFFFFF"/>
                </a:highlight>
              </a:rPr>
            </a:br>
            <a:r>
              <a:rPr lang="en-GB" sz="2000" b="0" i="0" dirty="0">
                <a:solidFill>
                  <a:srgbClr val="0B0C0C"/>
                </a:solidFill>
                <a:effectLst/>
                <a:highlight>
                  <a:srgbClr val="FFFFFF"/>
                </a:highlight>
              </a:rPr>
              <a:t>	Textphone: 0800 169 0133</a:t>
            </a:r>
            <a:br>
              <a:rPr lang="en-GB" sz="2000" b="0" i="0" dirty="0">
                <a:solidFill>
                  <a:srgbClr val="0B0C0C"/>
                </a:solidFill>
                <a:effectLst/>
                <a:highlight>
                  <a:srgbClr val="FFFFFF"/>
                </a:highlight>
              </a:rPr>
            </a:br>
            <a:r>
              <a:rPr lang="en-GB" sz="2000" b="0" i="0" dirty="0">
                <a:solidFill>
                  <a:srgbClr val="0B0C0C"/>
                </a:solidFill>
                <a:effectLst/>
                <a:highlight>
                  <a:srgbClr val="FFFFFF"/>
                </a:highlight>
              </a:rPr>
              <a:t>	</a:t>
            </a:r>
            <a:r>
              <a:rPr lang="en-GB" sz="2000" b="0" i="0" dirty="0">
                <a:solidFill>
                  <a:srgbClr val="1D70B8"/>
                </a:solidFill>
                <a:effectLst/>
                <a:highlight>
                  <a:srgbClr val="FFFFFF"/>
                </a:highlight>
                <a:hlinkClick r:id="rId4"/>
              </a:rPr>
              <a:t>Relay UK</a:t>
            </a:r>
            <a:r>
              <a:rPr lang="en-GB" sz="2000" b="0" i="0" dirty="0">
                <a:solidFill>
                  <a:srgbClr val="0B0C0C"/>
                </a:solidFill>
                <a:effectLst/>
                <a:highlight>
                  <a:srgbClr val="FFFFFF"/>
                </a:highlight>
              </a:rPr>
              <a:t> (if you cannot hear or speak on the phone): 18001 then 0800 99 1234</a:t>
            </a:r>
            <a:br>
              <a:rPr lang="en-GB" sz="2000" b="0" i="0" dirty="0">
                <a:solidFill>
                  <a:srgbClr val="0B0C0C"/>
                </a:solidFill>
                <a:effectLst/>
                <a:highlight>
                  <a:srgbClr val="FFFFFF"/>
                </a:highlight>
              </a:rPr>
            </a:br>
            <a:r>
              <a:rPr lang="en-GB" sz="2000" b="0" i="0" dirty="0">
                <a:solidFill>
                  <a:srgbClr val="0B0C0C"/>
                </a:solidFill>
                <a:effectLst/>
                <a:highlight>
                  <a:srgbClr val="FFFFFF"/>
                </a:highlight>
              </a:rPr>
              <a:t>	British Sign Language (BSL) </a:t>
            </a:r>
            <a:r>
              <a:rPr lang="en-GB" sz="2000" b="0" i="0" dirty="0">
                <a:solidFill>
                  <a:srgbClr val="1D70B8"/>
                </a:solidFill>
                <a:effectLst/>
                <a:highlight>
                  <a:srgbClr val="FFFFFF"/>
                </a:highlight>
                <a:hlinkClick r:id="rId5"/>
              </a:rPr>
              <a:t>video relay service</a:t>
            </a:r>
            <a:r>
              <a:rPr lang="en-GB" sz="2000" b="0" i="0" dirty="0">
                <a:solidFill>
                  <a:srgbClr val="0B0C0C"/>
                </a:solidFill>
                <a:effectLst/>
                <a:highlight>
                  <a:srgbClr val="FFFFFF"/>
                </a:highlight>
              </a:rPr>
              <a:t> if you’re on a computer</a:t>
            </a:r>
            <a:br>
              <a:rPr lang="en-GB" sz="2000" b="0" i="0" dirty="0">
                <a:solidFill>
                  <a:srgbClr val="0B0C0C"/>
                </a:solidFill>
                <a:effectLst/>
                <a:highlight>
                  <a:srgbClr val="FFFFFF"/>
                </a:highlight>
              </a:rPr>
            </a:br>
            <a:r>
              <a:rPr lang="en-GB" sz="2000" b="0" i="0" dirty="0">
                <a:solidFill>
                  <a:srgbClr val="0B0C0C"/>
                </a:solidFill>
                <a:effectLst/>
                <a:highlight>
                  <a:srgbClr val="FFFFFF"/>
                </a:highlight>
              </a:rPr>
              <a:t>	Open: Monday to Friday, 8am to 6pm</a:t>
            </a:r>
          </a:p>
          <a:p>
            <a:pPr algn="l">
              <a:spcBef>
                <a:spcPts val="0"/>
              </a:spcBef>
            </a:pPr>
            <a:endParaRPr lang="en-GB" sz="2000" dirty="0"/>
          </a:p>
          <a:p>
            <a:pPr marL="342900" indent="-342900">
              <a:spcBef>
                <a:spcPts val="0"/>
              </a:spcBef>
              <a:buFont typeface="Arial" panose="020B0604020202020204" pitchFamily="34" charset="0"/>
              <a:buChar char="•"/>
            </a:pPr>
            <a:r>
              <a:rPr lang="en-GB" sz="2000" dirty="0"/>
              <a:t>Organisations like Citizen’s Advice and Age UK can help with completing the claim form</a:t>
            </a:r>
          </a:p>
          <a:p>
            <a:endParaRPr lang="en-GB" dirty="0"/>
          </a:p>
        </p:txBody>
      </p:sp>
    </p:spTree>
    <p:extLst>
      <p:ext uri="{BB962C8B-B14F-4D97-AF65-F5344CB8AC3E}">
        <p14:creationId xmlns:p14="http://schemas.microsoft.com/office/powerpoint/2010/main" val="4283506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0E138-7DF5-5FAE-C241-96C05C5884C2}"/>
              </a:ext>
            </a:extLst>
          </p:cNvPr>
          <p:cNvSpPr>
            <a:spLocks noGrp="1"/>
          </p:cNvSpPr>
          <p:nvPr>
            <p:ph type="title"/>
          </p:nvPr>
        </p:nvSpPr>
        <p:spPr/>
        <p:txBody>
          <a:bodyPr/>
          <a:lstStyle/>
          <a:p>
            <a:r>
              <a:rPr lang="en-GB" sz="3200" dirty="0">
                <a:solidFill>
                  <a:srgbClr val="00C0B5"/>
                </a:solidFill>
              </a:rPr>
              <a:t>Pension Credit Help</a:t>
            </a:r>
          </a:p>
        </p:txBody>
      </p:sp>
      <p:sp>
        <p:nvSpPr>
          <p:cNvPr id="8" name="Content Placeholder 7">
            <a:extLst>
              <a:ext uri="{FF2B5EF4-FFF2-40B4-BE49-F238E27FC236}">
                <a16:creationId xmlns:a16="http://schemas.microsoft.com/office/drawing/2014/main" id="{29C13105-1F8D-835C-4C58-43F2CF191F43}"/>
              </a:ext>
            </a:extLst>
          </p:cNvPr>
          <p:cNvSpPr>
            <a:spLocks noGrp="1"/>
          </p:cNvSpPr>
          <p:nvPr>
            <p:ph idx="1"/>
          </p:nvPr>
        </p:nvSpPr>
        <p:spPr>
          <a:xfrm>
            <a:off x="385912" y="1144666"/>
            <a:ext cx="6807907" cy="3022732"/>
          </a:xfrm>
        </p:spPr>
        <p:txBody>
          <a:bodyPr/>
          <a:lstStyle/>
          <a:p>
            <a:r>
              <a:rPr lang="en-GB" sz="2000" dirty="0"/>
              <a:t>DWP are currently running a campaign to encourage individuals to check whether they are entitled to Pension Credit.</a:t>
            </a:r>
          </a:p>
          <a:p>
            <a:endParaRPr lang="en-GB" sz="2000" dirty="0"/>
          </a:p>
          <a:p>
            <a:r>
              <a:rPr lang="en-GB" sz="2000" dirty="0">
                <a:hlinkClick r:id="rId3">
                  <a:extLst>
                    <a:ext uri="{A12FA001-AC4F-418D-AE19-62706E023703}">
                      <ahyp:hlinkClr xmlns:ahyp="http://schemas.microsoft.com/office/drawing/2018/hyperlinkcolor" val="tx"/>
                    </a:ext>
                  </a:extLst>
                </a:hlinkClick>
              </a:rPr>
              <a:t>Pension Credit toolkit: advice and guidance for stakeholders - GOV.UK (www.gov.uk)</a:t>
            </a:r>
            <a:endParaRPr lang="en-GB" sz="2000" dirty="0"/>
          </a:p>
        </p:txBody>
      </p:sp>
      <p:pic>
        <p:nvPicPr>
          <p:cNvPr id="4" name="Picture 3" descr="A card with text and a qr code">
            <a:extLst>
              <a:ext uri="{FF2B5EF4-FFF2-40B4-BE49-F238E27FC236}">
                <a16:creationId xmlns:a16="http://schemas.microsoft.com/office/drawing/2014/main" id="{139C0B45-B856-56AE-E4B3-14EBE09A81A4}"/>
              </a:ext>
            </a:extLst>
          </p:cNvPr>
          <p:cNvPicPr>
            <a:picLocks noChangeAspect="1"/>
          </p:cNvPicPr>
          <p:nvPr/>
        </p:nvPicPr>
        <p:blipFill>
          <a:blip r:embed="rId4"/>
          <a:stretch>
            <a:fillRect/>
          </a:stretch>
        </p:blipFill>
        <p:spPr>
          <a:xfrm rot="5400000">
            <a:off x="6715368" y="1501782"/>
            <a:ext cx="5440362" cy="4080272"/>
          </a:xfrm>
          <a:prstGeom prst="rect">
            <a:avLst/>
          </a:prstGeom>
        </p:spPr>
      </p:pic>
    </p:spTree>
    <p:extLst>
      <p:ext uri="{BB962C8B-B14F-4D97-AF65-F5344CB8AC3E}">
        <p14:creationId xmlns:p14="http://schemas.microsoft.com/office/powerpoint/2010/main" val="2948735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93442E-AD60-F430-EB72-478B48EB2AF2}"/>
              </a:ext>
            </a:extLst>
          </p:cNvPr>
          <p:cNvSpPr>
            <a:spLocks noGrp="1"/>
          </p:cNvSpPr>
          <p:nvPr>
            <p:ph idx="1"/>
          </p:nvPr>
        </p:nvSpPr>
        <p:spPr>
          <a:xfrm>
            <a:off x="587506" y="1600201"/>
            <a:ext cx="10972800" cy="2694397"/>
          </a:xfrm>
        </p:spPr>
        <p:txBody>
          <a:bodyPr/>
          <a:lstStyle/>
          <a:p>
            <a:pPr algn="ctr"/>
            <a:r>
              <a:rPr lang="en-GB" sz="4400" dirty="0">
                <a:solidFill>
                  <a:srgbClr val="00C0B5"/>
                </a:solidFill>
              </a:rPr>
              <a:t>Thankyou for Listening</a:t>
            </a:r>
          </a:p>
          <a:p>
            <a:pPr algn="ctr"/>
            <a:endParaRPr lang="en-GB" sz="4400" dirty="0">
              <a:solidFill>
                <a:srgbClr val="00C0B5"/>
              </a:solidFill>
            </a:endParaRPr>
          </a:p>
          <a:p>
            <a:pPr algn="ctr"/>
            <a:r>
              <a:rPr lang="en-GB" sz="4400" dirty="0">
                <a:solidFill>
                  <a:srgbClr val="00C0B5"/>
                </a:solidFill>
              </a:rPr>
              <a:t>Any Questions.</a:t>
            </a:r>
          </a:p>
          <a:p>
            <a:endParaRPr lang="en-GB" sz="4400" dirty="0"/>
          </a:p>
          <a:p>
            <a:endParaRPr lang="en-GB" dirty="0"/>
          </a:p>
          <a:p>
            <a:r>
              <a:rPr lang="en-GB" sz="2400" dirty="0"/>
              <a:t>Information is correct as of 25</a:t>
            </a:r>
            <a:r>
              <a:rPr lang="en-GB" sz="2400" baseline="30000" dirty="0"/>
              <a:t>th</a:t>
            </a:r>
            <a:r>
              <a:rPr lang="en-GB" sz="2400" dirty="0"/>
              <a:t> October 2024</a:t>
            </a:r>
          </a:p>
          <a:p>
            <a:r>
              <a:rPr lang="en-GB" sz="2400" dirty="0"/>
              <a:t>Always check Gov.uk for latest updates.</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188223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56C04A6-D42E-2856-EC66-E4D9BC1F82A2}"/>
              </a:ext>
            </a:extLst>
          </p:cNvPr>
          <p:cNvSpPr txBox="1">
            <a:spLocks/>
          </p:cNvSpPr>
          <p:nvPr/>
        </p:nvSpPr>
        <p:spPr bwMode="auto">
          <a:xfrm>
            <a:off x="658813" y="392113"/>
            <a:ext cx="6875462"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a:solidFill>
                  <a:schemeClr val="tx1">
                    <a:lumMod val="65000"/>
                    <a:lumOff val="35000"/>
                  </a:schemeClr>
                </a:solidFill>
                <a:latin typeface="+mj-lt"/>
                <a:ea typeface="+mj-ea"/>
                <a:cs typeface="+mj-cs"/>
              </a:defRPr>
            </a:lvl1pPr>
            <a:lvl2pPr algn="l" rtl="0" eaLnBrk="0" fontAlgn="base" hangingPunct="0">
              <a:spcBef>
                <a:spcPct val="0"/>
              </a:spcBef>
              <a:spcAft>
                <a:spcPct val="0"/>
              </a:spcAft>
              <a:defRPr sz="3600">
                <a:solidFill>
                  <a:srgbClr val="00C0B5"/>
                </a:solidFill>
                <a:latin typeface="Arial" charset="0"/>
              </a:defRPr>
            </a:lvl2pPr>
            <a:lvl3pPr algn="l" rtl="0" eaLnBrk="0" fontAlgn="base" hangingPunct="0">
              <a:spcBef>
                <a:spcPct val="0"/>
              </a:spcBef>
              <a:spcAft>
                <a:spcPct val="0"/>
              </a:spcAft>
              <a:defRPr sz="3600">
                <a:solidFill>
                  <a:srgbClr val="00C0B5"/>
                </a:solidFill>
                <a:latin typeface="Arial" charset="0"/>
              </a:defRPr>
            </a:lvl3pPr>
            <a:lvl4pPr algn="l" rtl="0" eaLnBrk="0" fontAlgn="base" hangingPunct="0">
              <a:spcBef>
                <a:spcPct val="0"/>
              </a:spcBef>
              <a:spcAft>
                <a:spcPct val="0"/>
              </a:spcAft>
              <a:defRPr sz="3600">
                <a:solidFill>
                  <a:srgbClr val="00C0B5"/>
                </a:solidFill>
                <a:latin typeface="Arial" charset="0"/>
              </a:defRPr>
            </a:lvl4pPr>
            <a:lvl5pPr algn="l" rtl="0" eaLnBrk="0" fontAlgn="base" hangingPunct="0">
              <a:spcBef>
                <a:spcPct val="0"/>
              </a:spcBef>
              <a:spcAft>
                <a:spcPct val="0"/>
              </a:spcAft>
              <a:defRPr sz="3600">
                <a:solidFill>
                  <a:srgbClr val="00C0B5"/>
                </a:solidFill>
                <a:latin typeface="Arial" charset="0"/>
              </a:defRPr>
            </a:lvl5pPr>
            <a:lvl6pPr marL="457200" algn="l" rtl="0" fontAlgn="base">
              <a:spcBef>
                <a:spcPct val="0"/>
              </a:spcBef>
              <a:spcAft>
                <a:spcPct val="0"/>
              </a:spcAft>
              <a:defRPr sz="3600">
                <a:solidFill>
                  <a:srgbClr val="00C0B5"/>
                </a:solidFill>
                <a:latin typeface="Arial" charset="0"/>
              </a:defRPr>
            </a:lvl6pPr>
            <a:lvl7pPr marL="914400" algn="l" rtl="0" fontAlgn="base">
              <a:spcBef>
                <a:spcPct val="0"/>
              </a:spcBef>
              <a:spcAft>
                <a:spcPct val="0"/>
              </a:spcAft>
              <a:defRPr sz="3600">
                <a:solidFill>
                  <a:srgbClr val="00C0B5"/>
                </a:solidFill>
                <a:latin typeface="Arial" charset="0"/>
              </a:defRPr>
            </a:lvl7pPr>
            <a:lvl8pPr marL="1371600" algn="l" rtl="0" fontAlgn="base">
              <a:spcBef>
                <a:spcPct val="0"/>
              </a:spcBef>
              <a:spcAft>
                <a:spcPct val="0"/>
              </a:spcAft>
              <a:defRPr sz="3600">
                <a:solidFill>
                  <a:srgbClr val="00C0B5"/>
                </a:solidFill>
                <a:latin typeface="Arial" charset="0"/>
              </a:defRPr>
            </a:lvl8pPr>
            <a:lvl9pPr marL="1828800" algn="l" rtl="0" fontAlgn="base">
              <a:spcBef>
                <a:spcPct val="0"/>
              </a:spcBef>
              <a:spcAft>
                <a:spcPct val="0"/>
              </a:spcAft>
              <a:defRPr sz="3600">
                <a:solidFill>
                  <a:srgbClr val="00C0B5"/>
                </a:solidFill>
                <a:latin typeface="Arial" charset="0"/>
              </a:defRPr>
            </a:lvl9pPr>
          </a:lstStyle>
          <a:p>
            <a:pPr defTabSz="914400" eaLnBrk="1" hangingPunct="1"/>
            <a:r>
              <a:rPr lang="en-GB" altLang="en-US" kern="0" dirty="0">
                <a:solidFill>
                  <a:srgbClr val="00C0B5"/>
                </a:solidFill>
              </a:rPr>
              <a:t>Agenda</a:t>
            </a:r>
          </a:p>
        </p:txBody>
      </p:sp>
      <p:sp>
        <p:nvSpPr>
          <p:cNvPr id="4" name="Content Placeholder 2">
            <a:extLst>
              <a:ext uri="{FF2B5EF4-FFF2-40B4-BE49-F238E27FC236}">
                <a16:creationId xmlns:a16="http://schemas.microsoft.com/office/drawing/2014/main" id="{0CCCDF0D-5D7D-BCDC-F346-56D627CDEE4E}"/>
              </a:ext>
            </a:extLst>
          </p:cNvPr>
          <p:cNvSpPr txBox="1">
            <a:spLocks/>
          </p:cNvSpPr>
          <p:nvPr/>
        </p:nvSpPr>
        <p:spPr bwMode="auto">
          <a:xfrm>
            <a:off x="658813" y="1439863"/>
            <a:ext cx="7781925"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C0B5"/>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C0B5"/>
              </a:buClr>
              <a:buChar char="–"/>
              <a:defRPr sz="2000">
                <a:solidFill>
                  <a:schemeClr val="tx1"/>
                </a:solidFill>
                <a:latin typeface="+mn-lt"/>
              </a:defRPr>
            </a:lvl2pPr>
            <a:lvl3pPr marL="1143000" indent="-228600" algn="l" rtl="0" eaLnBrk="0" fontAlgn="base" hangingPunct="0">
              <a:spcBef>
                <a:spcPct val="20000"/>
              </a:spcBef>
              <a:spcAft>
                <a:spcPct val="0"/>
              </a:spcAft>
              <a:buClr>
                <a:srgbClr val="00C0B5"/>
              </a:buClr>
              <a:buChar char="•"/>
              <a:defRPr>
                <a:solidFill>
                  <a:schemeClr val="tx1"/>
                </a:solidFill>
                <a:latin typeface="+mn-lt"/>
              </a:defRPr>
            </a:lvl3pPr>
            <a:lvl4pPr marL="1600200" indent="-228600" algn="l" rtl="0" eaLnBrk="0" fontAlgn="base" hangingPunct="0">
              <a:spcBef>
                <a:spcPct val="20000"/>
              </a:spcBef>
              <a:spcAft>
                <a:spcPct val="0"/>
              </a:spcAft>
              <a:buClr>
                <a:srgbClr val="00C0B5"/>
              </a:buClr>
              <a:buChar char="–"/>
              <a:defRPr sz="1600">
                <a:solidFill>
                  <a:schemeClr val="tx1"/>
                </a:solidFill>
                <a:latin typeface="+mn-lt"/>
              </a:defRPr>
            </a:lvl4pPr>
            <a:lvl5pPr marL="2057400" indent="-228600" algn="l" rtl="0" eaLnBrk="0" fontAlgn="base" hangingPunct="0">
              <a:spcBef>
                <a:spcPct val="20000"/>
              </a:spcBef>
              <a:spcAft>
                <a:spcPct val="0"/>
              </a:spcAft>
              <a:buClr>
                <a:srgbClr val="00C0B5"/>
              </a:buClr>
              <a:buChar char="»"/>
              <a:defRPr sz="1600">
                <a:solidFill>
                  <a:schemeClr val="tx1"/>
                </a:solidFill>
                <a:latin typeface="+mn-lt"/>
              </a:defRPr>
            </a:lvl5pPr>
            <a:lvl6pPr marL="2514600" indent="-228600" algn="l" rtl="0" fontAlgn="base">
              <a:spcBef>
                <a:spcPct val="20000"/>
              </a:spcBef>
              <a:spcAft>
                <a:spcPct val="0"/>
              </a:spcAft>
              <a:buClr>
                <a:srgbClr val="00C0B5"/>
              </a:buClr>
              <a:buChar char="»"/>
              <a:defRPr sz="1600">
                <a:solidFill>
                  <a:schemeClr val="tx1"/>
                </a:solidFill>
                <a:latin typeface="+mn-lt"/>
              </a:defRPr>
            </a:lvl6pPr>
            <a:lvl7pPr marL="2971800" indent="-228600" algn="l" rtl="0" fontAlgn="base">
              <a:spcBef>
                <a:spcPct val="20000"/>
              </a:spcBef>
              <a:spcAft>
                <a:spcPct val="0"/>
              </a:spcAft>
              <a:buClr>
                <a:srgbClr val="00C0B5"/>
              </a:buClr>
              <a:buChar char="»"/>
              <a:defRPr sz="1600">
                <a:solidFill>
                  <a:schemeClr val="tx1"/>
                </a:solidFill>
                <a:latin typeface="+mn-lt"/>
              </a:defRPr>
            </a:lvl7pPr>
            <a:lvl8pPr marL="3429000" indent="-228600" algn="l" rtl="0" fontAlgn="base">
              <a:spcBef>
                <a:spcPct val="20000"/>
              </a:spcBef>
              <a:spcAft>
                <a:spcPct val="0"/>
              </a:spcAft>
              <a:buClr>
                <a:srgbClr val="00C0B5"/>
              </a:buClr>
              <a:buChar char="»"/>
              <a:defRPr sz="1600">
                <a:solidFill>
                  <a:schemeClr val="tx1"/>
                </a:solidFill>
                <a:latin typeface="+mn-lt"/>
              </a:defRPr>
            </a:lvl8pPr>
            <a:lvl9pPr marL="3886200" indent="-228600" algn="l" rtl="0" fontAlgn="base">
              <a:spcBef>
                <a:spcPct val="20000"/>
              </a:spcBef>
              <a:spcAft>
                <a:spcPct val="0"/>
              </a:spcAft>
              <a:buClr>
                <a:srgbClr val="00C0B5"/>
              </a:buClr>
              <a:buChar char="»"/>
              <a:defRPr sz="1600">
                <a:solidFill>
                  <a:schemeClr val="tx1"/>
                </a:solidFill>
                <a:latin typeface="+mn-lt"/>
              </a:defRPr>
            </a:lvl9pPr>
          </a:lstStyle>
          <a:p>
            <a:pPr defTabSz="914400">
              <a:spcBef>
                <a:spcPts val="1000"/>
              </a:spcBef>
            </a:pPr>
            <a:r>
              <a:rPr lang="en-GB" altLang="en-US" sz="2200" kern="0" dirty="0">
                <a:cs typeface="Arial" panose="020B0604020202020204" pitchFamily="34" charset="0"/>
              </a:rPr>
              <a:t>Move to Universal Credit</a:t>
            </a:r>
          </a:p>
          <a:p>
            <a:pPr defTabSz="914400">
              <a:spcBef>
                <a:spcPts val="1000"/>
              </a:spcBef>
            </a:pPr>
            <a:r>
              <a:rPr lang="en-GB" altLang="en-US" sz="2200" kern="0" dirty="0">
                <a:cs typeface="Arial" panose="020B0604020202020204" pitchFamily="34" charset="0"/>
              </a:rPr>
              <a:t>Labour Market </a:t>
            </a:r>
          </a:p>
          <a:p>
            <a:pPr defTabSz="914400">
              <a:spcBef>
                <a:spcPts val="1000"/>
              </a:spcBef>
            </a:pPr>
            <a:r>
              <a:rPr lang="en-GB" altLang="en-US" sz="2200" kern="0" dirty="0">
                <a:cs typeface="Arial" panose="020B0604020202020204" pitchFamily="34" charset="0"/>
              </a:rPr>
              <a:t>Support available from DWP</a:t>
            </a:r>
          </a:p>
          <a:p>
            <a:pPr defTabSz="914400">
              <a:spcBef>
                <a:spcPts val="1000"/>
              </a:spcBef>
            </a:pPr>
            <a:r>
              <a:rPr lang="en-GB" altLang="en-US" sz="2200" kern="0" dirty="0">
                <a:cs typeface="Arial" panose="020B0604020202020204" pitchFamily="34" charset="0"/>
              </a:rPr>
              <a:t>DWP Priorities for 2024/5</a:t>
            </a:r>
          </a:p>
          <a:p>
            <a:pPr defTabSz="914400">
              <a:spcBef>
                <a:spcPts val="1000"/>
              </a:spcBef>
            </a:pPr>
            <a:r>
              <a:rPr lang="en-GB" altLang="en-US" sz="2200" kern="0" dirty="0">
                <a:cs typeface="Arial" panose="020B0604020202020204" pitchFamily="34" charset="0"/>
              </a:rPr>
              <a:t>Pension Credit</a:t>
            </a:r>
          </a:p>
          <a:p>
            <a:pPr defTabSz="914400">
              <a:spcBef>
                <a:spcPts val="1000"/>
              </a:spcBef>
            </a:pPr>
            <a:endParaRPr lang="en-GB" altLang="en-US" kern="0" dirty="0">
              <a:cs typeface="Arial" panose="020B0604020202020204" pitchFamily="34" charset="0"/>
            </a:endParaRPr>
          </a:p>
          <a:p>
            <a:pPr marL="342900" lvl="1" indent="0" defTabSz="914400" eaLnBrk="1" hangingPunct="1">
              <a:spcBef>
                <a:spcPts val="1000"/>
              </a:spcBef>
              <a:buFontTx/>
              <a:buNone/>
            </a:pPr>
            <a:endParaRPr lang="en-GB" altLang="en-US" sz="2400" kern="0" dirty="0">
              <a:cs typeface="Arial" panose="020B0604020202020204" pitchFamily="34" charset="0"/>
            </a:endParaRPr>
          </a:p>
          <a:p>
            <a:pPr marL="342900" lvl="1" indent="0" defTabSz="914400" eaLnBrk="1" hangingPunct="1">
              <a:spcBef>
                <a:spcPts val="1000"/>
              </a:spcBef>
              <a:buFontTx/>
              <a:buNone/>
            </a:pPr>
            <a:endParaRPr lang="en-GB" altLang="en-US" kern="0" dirty="0">
              <a:cs typeface="Arial" panose="020B0604020202020204" pitchFamily="34" charset="0"/>
            </a:endParaRPr>
          </a:p>
        </p:txBody>
      </p:sp>
    </p:spTree>
    <p:extLst>
      <p:ext uri="{BB962C8B-B14F-4D97-AF65-F5344CB8AC3E}">
        <p14:creationId xmlns:p14="http://schemas.microsoft.com/office/powerpoint/2010/main" val="2336564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4825-8CB3-3A58-70A1-19959D9AC3E1}"/>
              </a:ext>
            </a:extLst>
          </p:cNvPr>
          <p:cNvSpPr>
            <a:spLocks noGrp="1"/>
          </p:cNvSpPr>
          <p:nvPr>
            <p:ph type="title"/>
          </p:nvPr>
        </p:nvSpPr>
        <p:spPr/>
        <p:txBody>
          <a:bodyPr/>
          <a:lstStyle/>
          <a:p>
            <a:r>
              <a:rPr lang="en-GB" sz="3200" dirty="0">
                <a:solidFill>
                  <a:srgbClr val="00C0B5"/>
                </a:solidFill>
                <a:latin typeface="+mn-lt"/>
              </a:rPr>
              <a:t>Move to Universal Credit</a:t>
            </a:r>
            <a:endParaRPr lang="en-GB" sz="3200" dirty="0"/>
          </a:p>
        </p:txBody>
      </p:sp>
      <p:sp>
        <p:nvSpPr>
          <p:cNvPr id="3" name="Content Placeholder 2">
            <a:extLst>
              <a:ext uri="{FF2B5EF4-FFF2-40B4-BE49-F238E27FC236}">
                <a16:creationId xmlns:a16="http://schemas.microsoft.com/office/drawing/2014/main" id="{F02B827E-A83B-E51A-FA40-B9AF39DD5F56}"/>
              </a:ext>
            </a:extLst>
          </p:cNvPr>
          <p:cNvSpPr>
            <a:spLocks noGrp="1"/>
          </p:cNvSpPr>
          <p:nvPr>
            <p:ph idx="1"/>
          </p:nvPr>
        </p:nvSpPr>
        <p:spPr>
          <a:xfrm>
            <a:off x="530862" y="1166018"/>
            <a:ext cx="10972800" cy="5097217"/>
          </a:xfrm>
        </p:spPr>
        <p:txBody>
          <a:bodyPr/>
          <a:lstStyle/>
          <a:p>
            <a:pPr algn="l">
              <a:spcBef>
                <a:spcPts val="0"/>
              </a:spcBef>
            </a:pPr>
            <a:r>
              <a:rPr lang="en-GB" sz="2200" b="0" i="0" dirty="0">
                <a:solidFill>
                  <a:srgbClr val="161616"/>
                </a:solidFill>
                <a:effectLst/>
                <a:cs typeface="Arial" panose="020B0604020202020204" pitchFamily="34" charset="0"/>
              </a:rPr>
              <a:t>Universal Credit is replacing 6 benefits called ‘legacy benefits’. These are: </a:t>
            </a:r>
          </a:p>
          <a:p>
            <a:pPr algn="l">
              <a:spcBef>
                <a:spcPts val="0"/>
              </a:spcBef>
            </a:pPr>
            <a:endParaRPr lang="en-GB" sz="2200" b="0" i="0" dirty="0">
              <a:solidFill>
                <a:srgbClr val="161616"/>
              </a:solidFill>
              <a:effectLst/>
              <a:cs typeface="Arial" panose="020B0604020202020204" pitchFamily="34" charset="0"/>
            </a:endParaRPr>
          </a:p>
          <a:p>
            <a:pPr marL="342900" indent="-342900">
              <a:spcBef>
                <a:spcPts val="0"/>
              </a:spcBef>
              <a:buFont typeface="Arial" panose="020B0604020202020204" pitchFamily="34" charset="0"/>
              <a:buChar char="•"/>
            </a:pPr>
            <a:r>
              <a:rPr kumimoji="0" lang="en-US" altLang="en-US" sz="2200" b="0" i="0" u="none" strike="noStrike" cap="none" normalizeH="0" baseline="0" dirty="0">
                <a:ln>
                  <a:noFill/>
                </a:ln>
                <a:solidFill>
                  <a:srgbClr val="0B0C0C"/>
                </a:solidFill>
                <a:effectLst/>
              </a:rPr>
              <a:t>Tax credits: Working Tax Credit and Child Tax Credit</a:t>
            </a:r>
          </a:p>
          <a:p>
            <a:pPr marL="342900" indent="-342900">
              <a:spcBef>
                <a:spcPts val="0"/>
              </a:spcBef>
              <a:buFont typeface="Arial" panose="020B0604020202020204" pitchFamily="34" charset="0"/>
              <a:buChar char="•"/>
            </a:pPr>
            <a:endParaRPr kumimoji="0" lang="en-US" altLang="en-US" sz="2200" b="0" i="0" u="none" strike="noStrike" cap="none" normalizeH="0" baseline="0" dirty="0">
              <a:ln>
                <a:noFill/>
              </a:ln>
              <a:solidFill>
                <a:srgbClr val="0B0C0C"/>
              </a:solidFill>
              <a:effectLst/>
            </a:endParaRPr>
          </a:p>
          <a:p>
            <a:pPr marL="342900" indent="-342900" algn="l">
              <a:spcBef>
                <a:spcPts val="0"/>
              </a:spcBef>
              <a:buFont typeface="Arial" panose="020B0604020202020204" pitchFamily="34" charset="0"/>
              <a:buChar char="•"/>
            </a:pPr>
            <a:r>
              <a:rPr lang="en-GB" sz="2200" b="0" i="0" dirty="0">
                <a:solidFill>
                  <a:srgbClr val="161616"/>
                </a:solidFill>
                <a:effectLst/>
                <a:cs typeface="Arial" panose="020B0604020202020204" pitchFamily="34" charset="0"/>
              </a:rPr>
              <a:t>Housing Benefit</a:t>
            </a:r>
          </a:p>
          <a:p>
            <a:pPr marL="342900" indent="-342900" algn="l">
              <a:spcBef>
                <a:spcPts val="0"/>
              </a:spcBef>
              <a:buFont typeface="Arial" panose="020B0604020202020204" pitchFamily="34" charset="0"/>
              <a:buChar char="•"/>
            </a:pPr>
            <a:endParaRPr lang="en-GB" sz="2200" b="0" i="0" dirty="0">
              <a:solidFill>
                <a:srgbClr val="161616"/>
              </a:solidFill>
              <a:effectLst/>
              <a:cs typeface="Arial" panose="020B0604020202020204" pitchFamily="34" charset="0"/>
            </a:endParaRPr>
          </a:p>
          <a:p>
            <a:pPr marL="342900" indent="-342900" algn="l">
              <a:spcBef>
                <a:spcPts val="0"/>
              </a:spcBef>
              <a:buFont typeface="Arial" panose="020B0604020202020204" pitchFamily="34" charset="0"/>
              <a:buChar char="•"/>
            </a:pPr>
            <a:r>
              <a:rPr lang="en-GB" sz="2200" dirty="0">
                <a:solidFill>
                  <a:srgbClr val="161616"/>
                </a:solidFill>
                <a:cs typeface="Arial" panose="020B0604020202020204" pitchFamily="34" charset="0"/>
              </a:rPr>
              <a:t>I</a:t>
            </a:r>
            <a:r>
              <a:rPr lang="en-GB" sz="2200" b="0" i="0" dirty="0">
                <a:solidFill>
                  <a:srgbClr val="161616"/>
                </a:solidFill>
                <a:effectLst/>
                <a:cs typeface="Arial" panose="020B0604020202020204" pitchFamily="34" charset="0"/>
              </a:rPr>
              <a:t>ncome-related Employment and Support Allowance (ESA)</a:t>
            </a:r>
          </a:p>
          <a:p>
            <a:pPr marL="342900" indent="-342900" algn="l">
              <a:spcBef>
                <a:spcPts val="0"/>
              </a:spcBef>
              <a:buFont typeface="Arial" panose="020B0604020202020204" pitchFamily="34" charset="0"/>
              <a:buChar char="•"/>
            </a:pPr>
            <a:endParaRPr lang="en-GB" sz="2200" b="0" i="0" dirty="0">
              <a:solidFill>
                <a:srgbClr val="161616"/>
              </a:solidFill>
              <a:effectLst/>
              <a:cs typeface="Arial" panose="020B0604020202020204" pitchFamily="34" charset="0"/>
            </a:endParaRPr>
          </a:p>
          <a:p>
            <a:pPr marL="342900" indent="-342900" algn="l">
              <a:spcBef>
                <a:spcPts val="0"/>
              </a:spcBef>
              <a:buFont typeface="Arial" panose="020B0604020202020204" pitchFamily="34" charset="0"/>
              <a:buChar char="•"/>
            </a:pPr>
            <a:r>
              <a:rPr lang="en-GB" sz="2200" dirty="0">
                <a:solidFill>
                  <a:srgbClr val="161616"/>
                </a:solidFill>
                <a:cs typeface="Arial" panose="020B0604020202020204" pitchFamily="34" charset="0"/>
              </a:rPr>
              <a:t>I</a:t>
            </a:r>
            <a:r>
              <a:rPr lang="en-GB" sz="2200" b="0" i="0" dirty="0">
                <a:solidFill>
                  <a:srgbClr val="161616"/>
                </a:solidFill>
                <a:effectLst/>
                <a:cs typeface="Arial" panose="020B0604020202020204" pitchFamily="34" charset="0"/>
              </a:rPr>
              <a:t>ncome-based Jobseeker’s Allowance (JSA)</a:t>
            </a:r>
          </a:p>
          <a:p>
            <a:pPr marL="342900" indent="-342900" algn="l">
              <a:spcBef>
                <a:spcPts val="0"/>
              </a:spcBef>
              <a:buFont typeface="Arial" panose="020B0604020202020204" pitchFamily="34" charset="0"/>
              <a:buChar char="•"/>
            </a:pPr>
            <a:endParaRPr lang="en-GB" sz="2200" b="0" i="0" dirty="0">
              <a:solidFill>
                <a:srgbClr val="161616"/>
              </a:solidFill>
              <a:effectLst/>
              <a:cs typeface="Arial" panose="020B0604020202020204" pitchFamily="34" charset="0"/>
            </a:endParaRPr>
          </a:p>
          <a:p>
            <a:pPr marL="342900" indent="-342900" algn="l">
              <a:spcBef>
                <a:spcPts val="0"/>
              </a:spcBef>
              <a:buFont typeface="Arial" panose="020B0604020202020204" pitchFamily="34" charset="0"/>
              <a:buChar char="•"/>
            </a:pPr>
            <a:r>
              <a:rPr lang="en-GB" sz="2200" b="0" i="0" dirty="0">
                <a:solidFill>
                  <a:srgbClr val="161616"/>
                </a:solidFill>
                <a:effectLst/>
                <a:cs typeface="Arial" panose="020B0604020202020204" pitchFamily="34" charset="0"/>
              </a:rPr>
              <a:t>Income Support</a:t>
            </a:r>
          </a:p>
          <a:p>
            <a:pPr marL="342900" indent="-342900" algn="l">
              <a:spcBef>
                <a:spcPts val="0"/>
              </a:spcBef>
              <a:buFont typeface="Arial" panose="020B0604020202020204" pitchFamily="34" charset="0"/>
              <a:buChar char="•"/>
            </a:pPr>
            <a:endParaRPr lang="en-GB" sz="2200" b="0" i="0" dirty="0">
              <a:solidFill>
                <a:srgbClr val="161616"/>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B0C0C"/>
                </a:solidFill>
                <a:effectLst/>
              </a:rPr>
              <a:t>Other benefits, such as Personal Independence Payment (PIP), will stay the same.</a:t>
            </a:r>
            <a:endParaRPr kumimoji="0" lang="en-US" altLang="en-US" sz="2200" b="0" i="0" u="none" strike="noStrike" cap="none" normalizeH="0" baseline="0" dirty="0">
              <a:ln>
                <a:noFill/>
              </a:ln>
              <a:solidFill>
                <a:schemeClr val="tx1"/>
              </a:solidFill>
              <a:effectLst/>
            </a:endParaRPr>
          </a:p>
          <a:p>
            <a:pPr marL="800100" lvl="1" indent="-342900" defTabSz="914400">
              <a:spcBef>
                <a:spcPts val="0"/>
              </a:spcBef>
              <a:buClr>
                <a:srgbClr val="00C0B5"/>
              </a:buClr>
              <a:buFont typeface="Arial" panose="020B0604020202020204" pitchFamily="34" charset="0"/>
              <a:buChar char="•"/>
              <a:defRPr/>
            </a:pPr>
            <a:endParaRPr lang="en-GB" sz="2200" u="sng" dirty="0">
              <a:solidFill>
                <a:srgbClr val="00C0B5"/>
              </a:solidFill>
              <a:cs typeface="Arial" panose="020B0604020202020204" pitchFamily="34" charset="0"/>
            </a:endParaRPr>
          </a:p>
          <a:p>
            <a:r>
              <a:rPr lang="en-GB" sz="2200" dirty="0">
                <a:hlinkClick r:id="rId2"/>
              </a:rPr>
              <a:t>Move to Universal Credit if you get a Migration Notice letter - GOV.UK (www.gov.uk)</a:t>
            </a:r>
            <a:endParaRPr lang="en-GB" sz="2200" dirty="0"/>
          </a:p>
        </p:txBody>
      </p:sp>
    </p:spTree>
    <p:extLst>
      <p:ext uri="{BB962C8B-B14F-4D97-AF65-F5344CB8AC3E}">
        <p14:creationId xmlns:p14="http://schemas.microsoft.com/office/powerpoint/2010/main" val="152975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9A9EC5-5A99-2F17-9153-99A45E83829A}"/>
              </a:ext>
            </a:extLst>
          </p:cNvPr>
          <p:cNvSpPr txBox="1"/>
          <p:nvPr/>
        </p:nvSpPr>
        <p:spPr>
          <a:xfrm>
            <a:off x="304800" y="241442"/>
            <a:ext cx="8438192" cy="584775"/>
          </a:xfrm>
          <a:prstGeom prst="rect">
            <a:avLst/>
          </a:prstGeom>
          <a:noFill/>
        </p:spPr>
        <p:txBody>
          <a:bodyPr wrap="square">
            <a:spAutoFit/>
          </a:bodyPr>
          <a:lstStyle/>
          <a:p>
            <a:r>
              <a:rPr lang="en-GB" sz="3200" dirty="0">
                <a:solidFill>
                  <a:srgbClr val="00C0B5"/>
                </a:solidFill>
                <a:latin typeface="Arial" panose="020B0604020202020204" pitchFamily="34" charset="0"/>
                <a:cs typeface="Arial" panose="020B0604020202020204" pitchFamily="34" charset="0"/>
              </a:rPr>
              <a:t>Expansion Plans – Working Age</a:t>
            </a:r>
          </a:p>
        </p:txBody>
      </p:sp>
      <p:sp>
        <p:nvSpPr>
          <p:cNvPr id="5" name="TextBox 4">
            <a:extLst>
              <a:ext uri="{FF2B5EF4-FFF2-40B4-BE49-F238E27FC236}">
                <a16:creationId xmlns:a16="http://schemas.microsoft.com/office/drawing/2014/main" id="{2554F229-D3BE-A3F3-C4DC-7B7AFECB1492}"/>
              </a:ext>
            </a:extLst>
          </p:cNvPr>
          <p:cNvSpPr txBox="1"/>
          <p:nvPr/>
        </p:nvSpPr>
        <p:spPr>
          <a:xfrm>
            <a:off x="304800" y="938961"/>
            <a:ext cx="11887199"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Once Move to UC has completed geographical expansion with Tax Credits, all UC jobcentres and service centres will be live and fully trained in key principles of move. Further expansion into other Working Age Benefits will be by line of Benefit rather than any Geographical expansion, with an expansion plan based on our findings from our discovery locations, retaining the key principle of moving customers in a safe way.</a:t>
            </a:r>
          </a:p>
        </p:txBody>
      </p:sp>
      <p:sp>
        <p:nvSpPr>
          <p:cNvPr id="7" name="TextBox 6">
            <a:extLst>
              <a:ext uri="{FF2B5EF4-FFF2-40B4-BE49-F238E27FC236}">
                <a16:creationId xmlns:a16="http://schemas.microsoft.com/office/drawing/2014/main" id="{4A851F83-33C5-F0F3-F127-BD4E9529FFA2}"/>
              </a:ext>
            </a:extLst>
          </p:cNvPr>
          <p:cNvSpPr txBox="1"/>
          <p:nvPr/>
        </p:nvSpPr>
        <p:spPr>
          <a:xfrm>
            <a:off x="210589" y="5701445"/>
            <a:ext cx="6960524" cy="738664"/>
          </a:xfrm>
          <a:prstGeom prst="rect">
            <a:avLst/>
          </a:prstGeom>
          <a:solidFill>
            <a:schemeClr val="accent6">
              <a:lumMod val="20000"/>
              <a:lumOff val="80000"/>
            </a:schemeClr>
          </a:solidFill>
          <a:ln>
            <a:solidFill>
              <a:schemeClr val="tx1"/>
            </a:solidFill>
          </a:ln>
        </p:spPr>
        <p:txBody>
          <a:bodyPr wrap="square" rtlCol="0">
            <a:spAutoFit/>
          </a:bodyPr>
          <a:lstStyle/>
          <a:p>
            <a:r>
              <a:rPr lang="en-GB" sz="1400" dirty="0"/>
              <a:t>Following the recent Prime Minister’s announcement, expansion previously scheduled to begin in 2028 will now commence from September 2024. Planning is now underway to assure the safe migration of these customers. </a:t>
            </a:r>
          </a:p>
        </p:txBody>
      </p:sp>
      <p:pic>
        <p:nvPicPr>
          <p:cNvPr id="8" name="Content Placeholder 7">
            <a:extLst>
              <a:ext uri="{FF2B5EF4-FFF2-40B4-BE49-F238E27FC236}">
                <a16:creationId xmlns:a16="http://schemas.microsoft.com/office/drawing/2014/main" id="{75C79ABB-3D10-8D13-6AB5-AC79805DA199}"/>
              </a:ext>
            </a:extLst>
          </p:cNvPr>
          <p:cNvPicPr>
            <a:picLocks noGrp="1" noChangeAspect="1"/>
          </p:cNvPicPr>
          <p:nvPr>
            <p:ph idx="1"/>
          </p:nvPr>
        </p:nvPicPr>
        <p:blipFill>
          <a:blip r:embed="rId3"/>
          <a:stretch>
            <a:fillRect/>
          </a:stretch>
        </p:blipFill>
        <p:spPr>
          <a:xfrm>
            <a:off x="2006825" y="1618821"/>
            <a:ext cx="7878077" cy="4066903"/>
          </a:xfrm>
          <a:prstGeom prst="rect">
            <a:avLst/>
          </a:prstGeom>
        </p:spPr>
      </p:pic>
      <p:sp>
        <p:nvSpPr>
          <p:cNvPr id="9" name="Arrow: Right 8">
            <a:extLst>
              <a:ext uri="{FF2B5EF4-FFF2-40B4-BE49-F238E27FC236}">
                <a16:creationId xmlns:a16="http://schemas.microsoft.com/office/drawing/2014/main" id="{D3E9B7D2-05BB-2A90-BC25-9E9663A4C073}"/>
              </a:ext>
            </a:extLst>
          </p:cNvPr>
          <p:cNvSpPr/>
          <p:nvPr/>
        </p:nvSpPr>
        <p:spPr>
          <a:xfrm>
            <a:off x="7328718" y="5685724"/>
            <a:ext cx="4499956" cy="772103"/>
          </a:xfrm>
          <a:prstGeom prst="rightArrow">
            <a:avLst>
              <a:gd name="adj1" fmla="val 88824"/>
              <a:gd name="adj2" fmla="val 3764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41896918-E54B-FC84-A94C-D4F9070074A3}"/>
              </a:ext>
            </a:extLst>
          </p:cNvPr>
          <p:cNvSpPr txBox="1"/>
          <p:nvPr/>
        </p:nvSpPr>
        <p:spPr>
          <a:xfrm>
            <a:off x="7445096" y="5869206"/>
            <a:ext cx="4267200" cy="523220"/>
          </a:xfrm>
          <a:prstGeom prst="rect">
            <a:avLst/>
          </a:prstGeom>
          <a:noFill/>
        </p:spPr>
        <p:txBody>
          <a:bodyPr wrap="square" rtlCol="0">
            <a:spAutoFit/>
          </a:bodyPr>
          <a:lstStyle/>
          <a:p>
            <a:r>
              <a:rPr lang="en-GB" sz="1400" dirty="0"/>
              <a:t>ESA (IR)</a:t>
            </a:r>
          </a:p>
          <a:p>
            <a:r>
              <a:rPr lang="en-GB" sz="1400" dirty="0"/>
              <a:t>ESA (IR) &amp; Housing Benefit</a:t>
            </a:r>
          </a:p>
        </p:txBody>
      </p:sp>
      <p:sp>
        <p:nvSpPr>
          <p:cNvPr id="11" name="TextBox 10">
            <a:extLst>
              <a:ext uri="{FF2B5EF4-FFF2-40B4-BE49-F238E27FC236}">
                <a16:creationId xmlns:a16="http://schemas.microsoft.com/office/drawing/2014/main" id="{E6F30598-6DC7-1749-1461-A1C53082651E}"/>
              </a:ext>
            </a:extLst>
          </p:cNvPr>
          <p:cNvSpPr txBox="1"/>
          <p:nvPr/>
        </p:nvSpPr>
        <p:spPr>
          <a:xfrm>
            <a:off x="10484445" y="5848918"/>
            <a:ext cx="1075114" cy="369332"/>
          </a:xfrm>
          <a:prstGeom prst="rect">
            <a:avLst/>
          </a:prstGeom>
          <a:noFill/>
        </p:spPr>
        <p:txBody>
          <a:bodyPr wrap="square" rtlCol="0">
            <a:spAutoFit/>
          </a:bodyPr>
          <a:lstStyle/>
          <a:p>
            <a:r>
              <a:rPr lang="en-GB" dirty="0"/>
              <a:t>Dec 2025</a:t>
            </a:r>
          </a:p>
        </p:txBody>
      </p:sp>
    </p:spTree>
    <p:extLst>
      <p:ext uri="{BB962C8B-B14F-4D97-AF65-F5344CB8AC3E}">
        <p14:creationId xmlns:p14="http://schemas.microsoft.com/office/powerpoint/2010/main" val="3823420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A0CF8EB-06FC-C467-B825-AAF33DB6F061}"/>
              </a:ext>
            </a:extLst>
          </p:cNvPr>
          <p:cNvGrpSpPr/>
          <p:nvPr/>
        </p:nvGrpSpPr>
        <p:grpSpPr>
          <a:xfrm>
            <a:off x="265816" y="146863"/>
            <a:ext cx="11660368" cy="6564274"/>
            <a:chOff x="241890" y="146863"/>
            <a:chExt cx="11660368" cy="6564274"/>
          </a:xfrm>
        </p:grpSpPr>
        <p:sp>
          <p:nvSpPr>
            <p:cNvPr id="5" name="TextBox 4">
              <a:extLst>
                <a:ext uri="{FF2B5EF4-FFF2-40B4-BE49-F238E27FC236}">
                  <a16:creationId xmlns:a16="http://schemas.microsoft.com/office/drawing/2014/main" id="{219DCC91-ADEE-814A-BA8A-2A9A7A86E769}"/>
                </a:ext>
              </a:extLst>
            </p:cNvPr>
            <p:cNvSpPr txBox="1"/>
            <p:nvPr/>
          </p:nvSpPr>
          <p:spPr>
            <a:xfrm>
              <a:off x="321367" y="3013220"/>
              <a:ext cx="819477" cy="677672"/>
            </a:xfrm>
            <a:prstGeom prst="rect">
              <a:avLst/>
            </a:prstGeom>
            <a:solidFill>
              <a:srgbClr val="00B0F0"/>
            </a:solidFill>
            <a:ln w="12700">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Select sample of claimants</a:t>
              </a:r>
            </a:p>
          </p:txBody>
        </p:sp>
        <p:sp>
          <p:nvSpPr>
            <p:cNvPr id="6" name="TextBox 5">
              <a:extLst>
                <a:ext uri="{FF2B5EF4-FFF2-40B4-BE49-F238E27FC236}">
                  <a16:creationId xmlns:a16="http://schemas.microsoft.com/office/drawing/2014/main" id="{C9A0036A-72C2-1546-BF4A-FADD20608EC1}"/>
                </a:ext>
              </a:extLst>
            </p:cNvPr>
            <p:cNvSpPr txBox="1"/>
            <p:nvPr/>
          </p:nvSpPr>
          <p:spPr>
            <a:xfrm>
              <a:off x="1288413" y="3013220"/>
              <a:ext cx="753036" cy="677672"/>
            </a:xfrm>
            <a:prstGeom prst="rect">
              <a:avLst/>
            </a:prstGeom>
            <a:solidFill>
              <a:srgbClr val="E15206"/>
            </a:solidFill>
            <a:ln w="12700">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Issue migration notice</a:t>
              </a:r>
            </a:p>
          </p:txBody>
        </p:sp>
        <p:sp>
          <p:nvSpPr>
            <p:cNvPr id="7" name="TextBox 6">
              <a:extLst>
                <a:ext uri="{FF2B5EF4-FFF2-40B4-BE49-F238E27FC236}">
                  <a16:creationId xmlns:a16="http://schemas.microsoft.com/office/drawing/2014/main" id="{1B2F6B46-CAB0-BC45-95B9-7091A2BD23AD}"/>
                </a:ext>
              </a:extLst>
            </p:cNvPr>
            <p:cNvSpPr txBox="1"/>
            <p:nvPr/>
          </p:nvSpPr>
          <p:spPr>
            <a:xfrm>
              <a:off x="2207225" y="3025218"/>
              <a:ext cx="849499" cy="677672"/>
            </a:xfrm>
            <a:prstGeom prst="rect">
              <a:avLst/>
            </a:prstGeom>
            <a:solidFill>
              <a:srgbClr val="E15206"/>
            </a:solidFill>
            <a:ln w="12700">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bg1"/>
                  </a:solidFill>
                  <a:effectLst/>
                  <a:uLnTx/>
                  <a:uFillTx/>
                  <a:latin typeface="Calibri" panose="020F0502020204030204"/>
                  <a:ea typeface="+mn-ea"/>
                  <a:cs typeface="+mn-cs"/>
                </a:rPr>
                <a:t>Claimant receives migration notice</a:t>
              </a:r>
            </a:p>
          </p:txBody>
        </p:sp>
        <p:sp>
          <p:nvSpPr>
            <p:cNvPr id="9" name="TextBox 8">
              <a:extLst>
                <a:ext uri="{FF2B5EF4-FFF2-40B4-BE49-F238E27FC236}">
                  <a16:creationId xmlns:a16="http://schemas.microsoft.com/office/drawing/2014/main" id="{6950A9E9-09CD-554E-B9CB-C6A464F73643}"/>
                </a:ext>
              </a:extLst>
            </p:cNvPr>
            <p:cNvSpPr txBox="1"/>
            <p:nvPr/>
          </p:nvSpPr>
          <p:spPr>
            <a:xfrm>
              <a:off x="5270691" y="2869345"/>
              <a:ext cx="825309" cy="821547"/>
            </a:xfrm>
            <a:prstGeom prst="rect">
              <a:avLst/>
            </a:prstGeom>
            <a:solidFill>
              <a:srgbClr val="FFFFD9"/>
            </a:solidFill>
            <a:ln w="12700">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mn-lt"/>
                  <a:ea typeface="+mn-ea"/>
                  <a:cs typeface="+mn-cs"/>
                </a:rPr>
                <a:t>Match claimant</a:t>
              </a:r>
            </a:p>
          </p:txBody>
        </p:sp>
        <p:sp>
          <p:nvSpPr>
            <p:cNvPr id="10" name="TextBox 9">
              <a:extLst>
                <a:ext uri="{FF2B5EF4-FFF2-40B4-BE49-F238E27FC236}">
                  <a16:creationId xmlns:a16="http://schemas.microsoft.com/office/drawing/2014/main" id="{3D12E2F7-58A8-7249-891B-D7172AA718B2}"/>
                </a:ext>
              </a:extLst>
            </p:cNvPr>
            <p:cNvSpPr txBox="1"/>
            <p:nvPr/>
          </p:nvSpPr>
          <p:spPr>
            <a:xfrm>
              <a:off x="6238401" y="2869345"/>
              <a:ext cx="825309" cy="821547"/>
            </a:xfrm>
            <a:prstGeom prst="rect">
              <a:avLst/>
            </a:prstGeom>
            <a:solidFill>
              <a:srgbClr val="FFFFD9"/>
            </a:solidFill>
            <a:ln w="12700">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mn-lt"/>
                  <a:ea typeface="+mn-ea"/>
                  <a:cs typeface="+mn-cs"/>
                </a:rPr>
                <a:t>Stop legacy benefits</a:t>
              </a:r>
            </a:p>
          </p:txBody>
        </p:sp>
        <p:sp>
          <p:nvSpPr>
            <p:cNvPr id="11" name="TextBox 10">
              <a:extLst>
                <a:ext uri="{FF2B5EF4-FFF2-40B4-BE49-F238E27FC236}">
                  <a16:creationId xmlns:a16="http://schemas.microsoft.com/office/drawing/2014/main" id="{986DD79A-923B-0847-9B49-3BD8A0781FB7}"/>
                </a:ext>
              </a:extLst>
            </p:cNvPr>
            <p:cNvSpPr txBox="1"/>
            <p:nvPr/>
          </p:nvSpPr>
          <p:spPr>
            <a:xfrm>
              <a:off x="7206111" y="2869345"/>
              <a:ext cx="825309" cy="821547"/>
            </a:xfrm>
            <a:prstGeom prst="rect">
              <a:avLst/>
            </a:prstGeom>
            <a:solidFill>
              <a:srgbClr val="FFFFD9"/>
            </a:solidFill>
            <a:ln w="12700">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mn-lt"/>
                  <a:ea typeface="+mn-ea"/>
                  <a:cs typeface="+mn-cs"/>
                </a:rPr>
                <a:t>Apply TP eligibility rules</a:t>
              </a:r>
            </a:p>
          </p:txBody>
        </p:sp>
        <p:sp>
          <p:nvSpPr>
            <p:cNvPr id="12" name="TextBox 11">
              <a:extLst>
                <a:ext uri="{FF2B5EF4-FFF2-40B4-BE49-F238E27FC236}">
                  <a16:creationId xmlns:a16="http://schemas.microsoft.com/office/drawing/2014/main" id="{3C9B71B8-B9DA-7645-A5BB-341999D1BFC8}"/>
                </a:ext>
              </a:extLst>
            </p:cNvPr>
            <p:cNvSpPr txBox="1"/>
            <p:nvPr/>
          </p:nvSpPr>
          <p:spPr>
            <a:xfrm>
              <a:off x="8173821" y="2869345"/>
              <a:ext cx="825309" cy="821547"/>
            </a:xfrm>
            <a:prstGeom prst="rect">
              <a:avLst/>
            </a:prstGeom>
            <a:solidFill>
              <a:srgbClr val="FFFFD9"/>
            </a:solidFill>
            <a:ln w="12700">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mn-lt"/>
                  <a:ea typeface="+mn-ea"/>
                  <a:cs typeface="+mn-cs"/>
                </a:rPr>
                <a:t>Retrieve data to calculate TE</a:t>
              </a:r>
            </a:p>
          </p:txBody>
        </p:sp>
        <p:sp>
          <p:nvSpPr>
            <p:cNvPr id="14" name="TextBox 13">
              <a:extLst>
                <a:ext uri="{FF2B5EF4-FFF2-40B4-BE49-F238E27FC236}">
                  <a16:creationId xmlns:a16="http://schemas.microsoft.com/office/drawing/2014/main" id="{6E3294A7-9404-EA41-9EEF-F51F55490514}"/>
                </a:ext>
              </a:extLst>
            </p:cNvPr>
            <p:cNvSpPr txBox="1"/>
            <p:nvPr/>
          </p:nvSpPr>
          <p:spPr>
            <a:xfrm>
              <a:off x="10116395" y="2869345"/>
              <a:ext cx="818155" cy="821547"/>
            </a:xfrm>
            <a:prstGeom prst="rect">
              <a:avLst/>
            </a:prstGeom>
            <a:solidFill>
              <a:srgbClr val="FFFFD9"/>
            </a:solidFill>
            <a:ln w="12700">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effectLst/>
                <a:uLnTx/>
                <a:uFillTx/>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cs typeface="Arial" panose="020B0604020202020204" pitchFamily="34" charset="0"/>
                </a:rPr>
                <a:t>Claimant receives first payment</a:t>
              </a:r>
            </a:p>
          </p:txBody>
        </p:sp>
        <p:sp>
          <p:nvSpPr>
            <p:cNvPr id="13" name="TextBox 12">
              <a:extLst>
                <a:ext uri="{FF2B5EF4-FFF2-40B4-BE49-F238E27FC236}">
                  <a16:creationId xmlns:a16="http://schemas.microsoft.com/office/drawing/2014/main" id="{5C91677D-06CA-CC4C-BC95-FD34DD34CE68}"/>
                </a:ext>
              </a:extLst>
            </p:cNvPr>
            <p:cNvSpPr txBox="1"/>
            <p:nvPr/>
          </p:nvSpPr>
          <p:spPr>
            <a:xfrm>
              <a:off x="9135654" y="2869345"/>
              <a:ext cx="825697" cy="821547"/>
            </a:xfrm>
            <a:prstGeom prst="rect">
              <a:avLst/>
            </a:prstGeom>
            <a:solidFill>
              <a:srgbClr val="FFFFD9"/>
            </a:solidFill>
            <a:ln w="12700">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mn-lt"/>
                  <a:ea typeface="+mn-ea"/>
                  <a:cs typeface="+mn-cs"/>
                </a:rPr>
                <a:t>Calculate TE</a:t>
              </a:r>
            </a:p>
          </p:txBody>
        </p:sp>
        <p:sp>
          <p:nvSpPr>
            <p:cNvPr id="15" name="TextBox 14">
              <a:extLst>
                <a:ext uri="{FF2B5EF4-FFF2-40B4-BE49-F238E27FC236}">
                  <a16:creationId xmlns:a16="http://schemas.microsoft.com/office/drawing/2014/main" id="{B1C5BED0-14C5-C14D-A35D-CE6D1AF425B5}"/>
                </a:ext>
              </a:extLst>
            </p:cNvPr>
            <p:cNvSpPr txBox="1"/>
            <p:nvPr/>
          </p:nvSpPr>
          <p:spPr>
            <a:xfrm>
              <a:off x="11003304" y="2869345"/>
              <a:ext cx="898954" cy="821547"/>
            </a:xfrm>
            <a:prstGeom prst="rect">
              <a:avLst/>
            </a:prstGeom>
            <a:solidFill>
              <a:srgbClr val="FFFFD9"/>
            </a:solidFill>
            <a:ln w="12700">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mn-lt"/>
                  <a:ea typeface="+mn-ea"/>
                  <a:cs typeface="+mn-cs"/>
                </a:rPr>
                <a:t>TE erodes and/or ends</a:t>
              </a:r>
            </a:p>
          </p:txBody>
        </p:sp>
        <p:sp>
          <p:nvSpPr>
            <p:cNvPr id="17" name="TextBox 16">
              <a:extLst>
                <a:ext uri="{FF2B5EF4-FFF2-40B4-BE49-F238E27FC236}">
                  <a16:creationId xmlns:a16="http://schemas.microsoft.com/office/drawing/2014/main" id="{8C2D940E-A31A-1C4B-B742-B5DC50FC42F1}"/>
                </a:ext>
              </a:extLst>
            </p:cNvPr>
            <p:cNvSpPr txBox="1"/>
            <p:nvPr/>
          </p:nvSpPr>
          <p:spPr>
            <a:xfrm>
              <a:off x="2127910" y="4156734"/>
              <a:ext cx="880584" cy="677672"/>
            </a:xfrm>
            <a:prstGeom prst="rect">
              <a:avLst/>
            </a:prstGeom>
            <a:solidFill>
              <a:schemeClr val="accent4">
                <a:lumMod val="60000"/>
                <a:lumOff val="40000"/>
              </a:schemeClr>
            </a:solidFill>
            <a:ln w="12700">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mn-ea"/>
                  <a:cs typeface="+mn-cs"/>
                </a:rPr>
                <a:t>Claimant needs support</a:t>
              </a:r>
            </a:p>
          </p:txBody>
        </p:sp>
        <p:sp>
          <p:nvSpPr>
            <p:cNvPr id="18" name="TextBox 17">
              <a:extLst>
                <a:ext uri="{FF2B5EF4-FFF2-40B4-BE49-F238E27FC236}">
                  <a16:creationId xmlns:a16="http://schemas.microsoft.com/office/drawing/2014/main" id="{7C5939BE-E48C-1B49-BB0C-767EF400933E}"/>
                </a:ext>
              </a:extLst>
            </p:cNvPr>
            <p:cNvSpPr txBox="1"/>
            <p:nvPr/>
          </p:nvSpPr>
          <p:spPr>
            <a:xfrm>
              <a:off x="3222501" y="3847173"/>
              <a:ext cx="919584" cy="987233"/>
            </a:xfrm>
            <a:prstGeom prst="rect">
              <a:avLst/>
            </a:prstGeom>
            <a:solidFill>
              <a:schemeClr val="accent4">
                <a:lumMod val="60000"/>
                <a:lumOff val="40000"/>
              </a:schemeClr>
            </a:solidFill>
            <a:ln w="12700">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chemeClr val="bg1"/>
                  </a:solidFill>
                  <a:effectLst/>
                  <a:uLnTx/>
                  <a:uFillTx/>
                  <a:latin typeface="+mn-lt"/>
                  <a:ea typeface="+mn-ea"/>
                  <a:cs typeface="+mn-cs"/>
                </a:rPr>
                <a:t>Self-serve guidance via GOV.UK</a:t>
              </a:r>
            </a:p>
          </p:txBody>
        </p:sp>
        <p:sp>
          <p:nvSpPr>
            <p:cNvPr id="19" name="TextBox 18">
              <a:extLst>
                <a:ext uri="{FF2B5EF4-FFF2-40B4-BE49-F238E27FC236}">
                  <a16:creationId xmlns:a16="http://schemas.microsoft.com/office/drawing/2014/main" id="{5A4C9D80-6996-3640-B42E-CBCE5F8A9CEF}"/>
                </a:ext>
              </a:extLst>
            </p:cNvPr>
            <p:cNvSpPr txBox="1"/>
            <p:nvPr/>
          </p:nvSpPr>
          <p:spPr>
            <a:xfrm>
              <a:off x="3222502" y="5095100"/>
              <a:ext cx="957618" cy="677672"/>
            </a:xfrm>
            <a:prstGeom prst="rect">
              <a:avLst/>
            </a:prstGeom>
            <a:solidFill>
              <a:schemeClr val="accent4">
                <a:lumMod val="60000"/>
                <a:lumOff val="40000"/>
              </a:schemeClr>
            </a:solidFill>
            <a:ln w="12700">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mn-ea"/>
                  <a:cs typeface="+mn-cs"/>
                </a:rPr>
                <a:t>Dedicated telephone line</a:t>
              </a:r>
            </a:p>
          </p:txBody>
        </p:sp>
        <p:sp>
          <p:nvSpPr>
            <p:cNvPr id="20" name="TextBox 19">
              <a:extLst>
                <a:ext uri="{FF2B5EF4-FFF2-40B4-BE49-F238E27FC236}">
                  <a16:creationId xmlns:a16="http://schemas.microsoft.com/office/drawing/2014/main" id="{915BAA93-1BD7-764C-8001-ECADCFCD7C3A}"/>
                </a:ext>
              </a:extLst>
            </p:cNvPr>
            <p:cNvSpPr txBox="1"/>
            <p:nvPr/>
          </p:nvSpPr>
          <p:spPr>
            <a:xfrm>
              <a:off x="3222501" y="6033465"/>
              <a:ext cx="876689" cy="677672"/>
            </a:xfrm>
            <a:prstGeom prst="rect">
              <a:avLst/>
            </a:prstGeom>
            <a:solidFill>
              <a:schemeClr val="accent4">
                <a:lumMod val="60000"/>
                <a:lumOff val="40000"/>
              </a:schemeClr>
            </a:solidFill>
            <a:ln w="12700">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mn-ea"/>
                  <a:cs typeface="+mn-cs"/>
                </a:rPr>
                <a:t>Refer to onward support</a:t>
              </a:r>
            </a:p>
          </p:txBody>
        </p:sp>
        <p:sp>
          <p:nvSpPr>
            <p:cNvPr id="21" name="TextBox 20">
              <a:extLst>
                <a:ext uri="{FF2B5EF4-FFF2-40B4-BE49-F238E27FC236}">
                  <a16:creationId xmlns:a16="http://schemas.microsoft.com/office/drawing/2014/main" id="{ED769D1B-2EC1-2143-B170-53B214DA440F}"/>
                </a:ext>
              </a:extLst>
            </p:cNvPr>
            <p:cNvSpPr txBox="1"/>
            <p:nvPr/>
          </p:nvSpPr>
          <p:spPr>
            <a:xfrm>
              <a:off x="5367671" y="1551655"/>
              <a:ext cx="753036" cy="677672"/>
            </a:xfrm>
            <a:prstGeom prst="rect">
              <a:avLst/>
            </a:prstGeom>
            <a:solidFill>
              <a:srgbClr val="0068B2"/>
            </a:solidFill>
            <a:ln w="12700">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mn-ea"/>
                  <a:cs typeface="+mn-cs"/>
                </a:rPr>
                <a:t>No claim journey</a:t>
              </a:r>
            </a:p>
          </p:txBody>
        </p:sp>
        <p:cxnSp>
          <p:nvCxnSpPr>
            <p:cNvPr id="23" name="Straight Arrow Connector 22">
              <a:extLst>
                <a:ext uri="{FF2B5EF4-FFF2-40B4-BE49-F238E27FC236}">
                  <a16:creationId xmlns:a16="http://schemas.microsoft.com/office/drawing/2014/main" id="{32A61DFF-4DF9-3049-9D57-4166D13A5389}"/>
                </a:ext>
              </a:extLst>
            </p:cNvPr>
            <p:cNvCxnSpPr>
              <a:cxnSpLocks/>
              <a:stCxn id="5" idx="3"/>
            </p:cNvCxnSpPr>
            <p:nvPr/>
          </p:nvCxnSpPr>
          <p:spPr>
            <a:xfrm>
              <a:off x="1140844" y="3352056"/>
              <a:ext cx="13387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35B2020-7E25-DD46-9D5F-C03C60E9D138}"/>
                </a:ext>
              </a:extLst>
            </p:cNvPr>
            <p:cNvCxnSpPr>
              <a:cxnSpLocks/>
            </p:cNvCxnSpPr>
            <p:nvPr/>
          </p:nvCxnSpPr>
          <p:spPr>
            <a:xfrm>
              <a:off x="2547893" y="3624748"/>
              <a:ext cx="0" cy="4658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51352A6-AE7B-E64E-AEF9-1134A9AB028A}"/>
                </a:ext>
              </a:extLst>
            </p:cNvPr>
            <p:cNvCxnSpPr>
              <a:cxnSpLocks/>
            </p:cNvCxnSpPr>
            <p:nvPr/>
          </p:nvCxnSpPr>
          <p:spPr>
            <a:xfrm>
              <a:off x="2027753" y="3352056"/>
              <a:ext cx="20031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5FB6693-A7C2-D249-B924-F52682D4E8D1}"/>
                </a:ext>
              </a:extLst>
            </p:cNvPr>
            <p:cNvCxnSpPr>
              <a:cxnSpLocks/>
            </p:cNvCxnSpPr>
            <p:nvPr/>
          </p:nvCxnSpPr>
          <p:spPr>
            <a:xfrm>
              <a:off x="3008494" y="3352056"/>
              <a:ext cx="214008"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8F5D6D3-8877-6342-865F-4CB3CE251F07}"/>
                </a:ext>
              </a:extLst>
            </p:cNvPr>
            <p:cNvCxnSpPr>
              <a:cxnSpLocks/>
            </p:cNvCxnSpPr>
            <p:nvPr/>
          </p:nvCxnSpPr>
          <p:spPr>
            <a:xfrm>
              <a:off x="4475256" y="3352056"/>
              <a:ext cx="86770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a16="http://schemas.microsoft.com/office/drawing/2014/main" id="{2EB70E45-8A14-BB41-8059-41A94B42E24B}"/>
                </a:ext>
              </a:extLst>
            </p:cNvPr>
            <p:cNvCxnSpPr>
              <a:cxnSpLocks/>
              <a:endCxn id="21" idx="1"/>
            </p:cNvCxnSpPr>
            <p:nvPr/>
          </p:nvCxnSpPr>
          <p:spPr>
            <a:xfrm rot="5400000" flipH="1" flipV="1">
              <a:off x="4184145" y="2034033"/>
              <a:ext cx="1327068" cy="1039984"/>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218F122-BAC8-B046-9D6E-0B46B5B437FC}"/>
                </a:ext>
              </a:extLst>
            </p:cNvPr>
            <p:cNvCxnSpPr>
              <a:cxnSpLocks/>
              <a:stCxn id="17" idx="3"/>
              <a:endCxn id="18" idx="1"/>
            </p:cNvCxnSpPr>
            <p:nvPr/>
          </p:nvCxnSpPr>
          <p:spPr>
            <a:xfrm flipV="1">
              <a:off x="3008494" y="4340790"/>
              <a:ext cx="214007" cy="15478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a:extLst>
                <a:ext uri="{FF2B5EF4-FFF2-40B4-BE49-F238E27FC236}">
                  <a16:creationId xmlns:a16="http://schemas.microsoft.com/office/drawing/2014/main" id="{D6AA81EE-6408-C441-9248-7116E44D2099}"/>
                </a:ext>
              </a:extLst>
            </p:cNvPr>
            <p:cNvCxnSpPr>
              <a:cxnSpLocks/>
              <a:stCxn id="17" idx="3"/>
              <a:endCxn id="19" idx="1"/>
            </p:cNvCxnSpPr>
            <p:nvPr/>
          </p:nvCxnSpPr>
          <p:spPr>
            <a:xfrm>
              <a:off x="3008494" y="4495570"/>
              <a:ext cx="214008" cy="938366"/>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5333B07-0E89-3448-8259-738EE06DF608}"/>
                </a:ext>
              </a:extLst>
            </p:cNvPr>
            <p:cNvCxnSpPr>
              <a:cxnSpLocks/>
              <a:stCxn id="19" idx="2"/>
              <a:endCxn id="20" idx="0"/>
            </p:cNvCxnSpPr>
            <p:nvPr/>
          </p:nvCxnSpPr>
          <p:spPr>
            <a:xfrm flipH="1">
              <a:off x="3660846" y="5772772"/>
              <a:ext cx="40465" cy="260693"/>
            </a:xfrm>
            <a:prstGeom prst="straightConnector1">
              <a:avLst/>
            </a:prstGeom>
            <a:ln w="1905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43B9A3CE-2C72-6E43-9E8D-BC7E13A3BFE5}"/>
                </a:ext>
              </a:extLst>
            </p:cNvPr>
            <p:cNvSpPr txBox="1"/>
            <p:nvPr/>
          </p:nvSpPr>
          <p:spPr>
            <a:xfrm>
              <a:off x="4514673" y="3000148"/>
              <a:ext cx="770375" cy="243895"/>
            </a:xfrm>
            <a:prstGeom prst="rect">
              <a:avLst/>
            </a:prstGeom>
            <a:noFill/>
            <a:ln>
              <a:noFill/>
            </a:ln>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prstClr val="black"/>
                  </a:solidFill>
                  <a:effectLst/>
                  <a:uLnTx/>
                  <a:uFillTx/>
                  <a:latin typeface="+mn-lt"/>
                  <a:ea typeface="+mn-ea"/>
                  <a:cs typeface="+mn-cs"/>
                </a:rPr>
                <a:t>UC claim made</a:t>
              </a:r>
            </a:p>
          </p:txBody>
        </p:sp>
        <p:cxnSp>
          <p:nvCxnSpPr>
            <p:cNvPr id="52" name="Straight Arrow Connector 51">
              <a:extLst>
                <a:ext uri="{FF2B5EF4-FFF2-40B4-BE49-F238E27FC236}">
                  <a16:creationId xmlns:a16="http://schemas.microsoft.com/office/drawing/2014/main" id="{CEB782B7-D6D5-1A4F-B83B-A850EE0365B7}"/>
                </a:ext>
              </a:extLst>
            </p:cNvPr>
            <p:cNvCxnSpPr>
              <a:cxnSpLocks/>
            </p:cNvCxnSpPr>
            <p:nvPr/>
          </p:nvCxnSpPr>
          <p:spPr>
            <a:xfrm>
              <a:off x="6096000" y="3352056"/>
              <a:ext cx="21467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A6EE1B6-EB1B-DC49-9CB7-6D0BFC1CD3D0}"/>
                </a:ext>
              </a:extLst>
            </p:cNvPr>
            <p:cNvCxnSpPr>
              <a:cxnSpLocks/>
            </p:cNvCxnSpPr>
            <p:nvPr/>
          </p:nvCxnSpPr>
          <p:spPr>
            <a:xfrm>
              <a:off x="7063710" y="3352056"/>
              <a:ext cx="21467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35DE369-EE56-A545-9271-241312DC4BCE}"/>
                </a:ext>
              </a:extLst>
            </p:cNvPr>
            <p:cNvCxnSpPr>
              <a:cxnSpLocks/>
            </p:cNvCxnSpPr>
            <p:nvPr/>
          </p:nvCxnSpPr>
          <p:spPr>
            <a:xfrm>
              <a:off x="8031420" y="3352056"/>
              <a:ext cx="21467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48150B3-B602-F944-B8C3-E350009B3882}"/>
                </a:ext>
              </a:extLst>
            </p:cNvPr>
            <p:cNvCxnSpPr>
              <a:cxnSpLocks/>
            </p:cNvCxnSpPr>
            <p:nvPr/>
          </p:nvCxnSpPr>
          <p:spPr>
            <a:xfrm>
              <a:off x="8999130" y="3352056"/>
              <a:ext cx="21467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F3AAD44A-AC57-1B44-A6E5-A9D4025E7184}"/>
                </a:ext>
              </a:extLst>
            </p:cNvPr>
            <p:cNvCxnSpPr>
              <a:cxnSpLocks/>
            </p:cNvCxnSpPr>
            <p:nvPr/>
          </p:nvCxnSpPr>
          <p:spPr>
            <a:xfrm>
              <a:off x="9966840" y="3352056"/>
              <a:ext cx="21467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0A21F235-9D3C-5B46-977C-ED9D475A7C76}"/>
                </a:ext>
              </a:extLst>
            </p:cNvPr>
            <p:cNvCxnSpPr>
              <a:cxnSpLocks/>
            </p:cNvCxnSpPr>
            <p:nvPr/>
          </p:nvCxnSpPr>
          <p:spPr>
            <a:xfrm>
              <a:off x="10934550" y="3352056"/>
              <a:ext cx="21467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70">
              <a:extLst>
                <a:ext uri="{FF2B5EF4-FFF2-40B4-BE49-F238E27FC236}">
                  <a16:creationId xmlns:a16="http://schemas.microsoft.com/office/drawing/2014/main" id="{46D78925-4F43-EF48-9C90-B68709D1652A}"/>
                </a:ext>
              </a:extLst>
            </p:cNvPr>
            <p:cNvCxnSpPr>
              <a:cxnSpLocks/>
              <a:stCxn id="18" idx="3"/>
              <a:endCxn id="82" idx="2"/>
            </p:cNvCxnSpPr>
            <p:nvPr/>
          </p:nvCxnSpPr>
          <p:spPr>
            <a:xfrm flipV="1">
              <a:off x="4142085" y="3499624"/>
              <a:ext cx="185603" cy="841166"/>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Elbow Connector 74">
              <a:extLst>
                <a:ext uri="{FF2B5EF4-FFF2-40B4-BE49-F238E27FC236}">
                  <a16:creationId xmlns:a16="http://schemas.microsoft.com/office/drawing/2014/main" id="{01FED9D5-5A78-8F4D-B391-0CA5ADA3D20F}"/>
                </a:ext>
              </a:extLst>
            </p:cNvPr>
            <p:cNvCxnSpPr>
              <a:cxnSpLocks/>
              <a:stCxn id="19" idx="3"/>
              <a:endCxn id="82" idx="2"/>
            </p:cNvCxnSpPr>
            <p:nvPr/>
          </p:nvCxnSpPr>
          <p:spPr>
            <a:xfrm flipV="1">
              <a:off x="4180120" y="3499624"/>
              <a:ext cx="147568" cy="1934312"/>
            </a:xfrm>
            <a:prstGeom prst="bentConnector2">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Elbow Connector 77">
              <a:extLst>
                <a:ext uri="{FF2B5EF4-FFF2-40B4-BE49-F238E27FC236}">
                  <a16:creationId xmlns:a16="http://schemas.microsoft.com/office/drawing/2014/main" id="{783E948E-C6F1-1549-83DB-46BDA81B9CC7}"/>
                </a:ext>
              </a:extLst>
            </p:cNvPr>
            <p:cNvCxnSpPr>
              <a:cxnSpLocks/>
              <a:stCxn id="20" idx="3"/>
              <a:endCxn id="82" idx="2"/>
            </p:cNvCxnSpPr>
            <p:nvPr/>
          </p:nvCxnSpPr>
          <p:spPr>
            <a:xfrm flipV="1">
              <a:off x="4099190" y="3499624"/>
              <a:ext cx="228498" cy="2872677"/>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Diamond 81">
              <a:extLst>
                <a:ext uri="{FF2B5EF4-FFF2-40B4-BE49-F238E27FC236}">
                  <a16:creationId xmlns:a16="http://schemas.microsoft.com/office/drawing/2014/main" id="{93DAF6B6-197F-6249-96A7-510221D9DBB0}"/>
                </a:ext>
              </a:extLst>
            </p:cNvPr>
            <p:cNvSpPr/>
            <p:nvPr/>
          </p:nvSpPr>
          <p:spPr>
            <a:xfrm>
              <a:off x="4180120" y="3204488"/>
              <a:ext cx="295136" cy="295136"/>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TextBox 90">
              <a:extLst>
                <a:ext uri="{FF2B5EF4-FFF2-40B4-BE49-F238E27FC236}">
                  <a16:creationId xmlns:a16="http://schemas.microsoft.com/office/drawing/2014/main" id="{398F1698-E3D6-8344-A9AE-A8D82F3CC97B}"/>
                </a:ext>
              </a:extLst>
            </p:cNvPr>
            <p:cNvSpPr txBox="1"/>
            <p:nvPr/>
          </p:nvSpPr>
          <p:spPr>
            <a:xfrm>
              <a:off x="4374204" y="1511882"/>
              <a:ext cx="644569" cy="333333"/>
            </a:xfrm>
            <a:prstGeom prst="rect">
              <a:avLst/>
            </a:prstGeom>
            <a:noFill/>
            <a:ln>
              <a:noFill/>
            </a:ln>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UC claim not made</a:t>
              </a:r>
            </a:p>
          </p:txBody>
        </p:sp>
        <p:sp>
          <p:nvSpPr>
            <p:cNvPr id="110" name="Rectangle 109">
              <a:extLst>
                <a:ext uri="{FF2B5EF4-FFF2-40B4-BE49-F238E27FC236}">
                  <a16:creationId xmlns:a16="http://schemas.microsoft.com/office/drawing/2014/main" id="{879001FC-DB47-EC4C-8256-0DFFE3A28840}"/>
                </a:ext>
              </a:extLst>
            </p:cNvPr>
            <p:cNvSpPr/>
            <p:nvPr/>
          </p:nvSpPr>
          <p:spPr>
            <a:xfrm>
              <a:off x="295204" y="899999"/>
              <a:ext cx="991155" cy="677671"/>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ea typeface="+mn-ea"/>
                  <a:cs typeface="+mn-cs"/>
                </a:rPr>
                <a:t>Identify people </a:t>
              </a:r>
              <a:br>
                <a:rPr kumimoji="0" lang="en-US" sz="1200" b="1" i="0" u="none" strike="noStrike" kern="1200" cap="none" spc="0" normalizeH="0" baseline="0" noProof="0" dirty="0">
                  <a:ln>
                    <a:noFill/>
                  </a:ln>
                  <a:solidFill>
                    <a:prstClr val="white"/>
                  </a:solidFill>
                  <a:effectLst/>
                  <a:uLnTx/>
                  <a:uFillTx/>
                  <a:ea typeface="+mn-ea"/>
                  <a:cs typeface="+mn-cs"/>
                </a:rPr>
              </a:br>
              <a:r>
                <a:rPr kumimoji="0" lang="en-US" sz="1200" b="1" i="0" u="none" strike="noStrike" kern="1200" cap="none" spc="0" normalizeH="0" baseline="0" noProof="0" dirty="0">
                  <a:ln>
                    <a:noFill/>
                  </a:ln>
                  <a:solidFill>
                    <a:prstClr val="white"/>
                  </a:solidFill>
                  <a:effectLst/>
                  <a:uLnTx/>
                  <a:uFillTx/>
                  <a:ea typeface="+mn-ea"/>
                  <a:cs typeface="+mn-cs"/>
                </a:rPr>
                <a:t>to move</a:t>
              </a:r>
            </a:p>
          </p:txBody>
        </p:sp>
        <p:sp>
          <p:nvSpPr>
            <p:cNvPr id="112" name="Rectangle 111">
              <a:extLst>
                <a:ext uri="{FF2B5EF4-FFF2-40B4-BE49-F238E27FC236}">
                  <a16:creationId xmlns:a16="http://schemas.microsoft.com/office/drawing/2014/main" id="{AAE6AFC0-C646-104D-B9FA-814FE3A1482D}"/>
                </a:ext>
              </a:extLst>
            </p:cNvPr>
            <p:cNvSpPr/>
            <p:nvPr/>
          </p:nvSpPr>
          <p:spPr>
            <a:xfrm>
              <a:off x="1376165" y="899999"/>
              <a:ext cx="2676114" cy="651651"/>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ea typeface="+mn-ea"/>
                  <a:cs typeface="+mn-cs"/>
                </a:rPr>
                <a:t>Contact people / issue a MN</a:t>
              </a:r>
            </a:p>
          </p:txBody>
        </p:sp>
        <p:sp>
          <p:nvSpPr>
            <p:cNvPr id="113" name="Rectangle 112">
              <a:extLst>
                <a:ext uri="{FF2B5EF4-FFF2-40B4-BE49-F238E27FC236}">
                  <a16:creationId xmlns:a16="http://schemas.microsoft.com/office/drawing/2014/main" id="{37124A72-9179-7E41-9ACF-77304DDC79AA}"/>
                </a:ext>
              </a:extLst>
            </p:cNvPr>
            <p:cNvSpPr/>
            <p:nvPr/>
          </p:nvSpPr>
          <p:spPr>
            <a:xfrm>
              <a:off x="4183038" y="899998"/>
              <a:ext cx="3023073" cy="599583"/>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ea typeface="+mn-ea"/>
                  <a:cs typeface="+mn-cs"/>
                </a:rPr>
                <a:t>People successfully make a claim before </a:t>
              </a:r>
              <a:br>
                <a:rPr kumimoji="0" lang="en-US" sz="1200" b="1" i="0" u="none" strike="noStrike" kern="1200" cap="none" spc="0" normalizeH="0" baseline="0" noProof="0" dirty="0">
                  <a:ln>
                    <a:noFill/>
                  </a:ln>
                  <a:solidFill>
                    <a:prstClr val="white"/>
                  </a:solidFill>
                  <a:effectLst/>
                  <a:uLnTx/>
                  <a:uFillTx/>
                  <a:ea typeface="+mn-ea"/>
                  <a:cs typeface="+mn-cs"/>
                </a:rPr>
              </a:br>
              <a:r>
                <a:rPr kumimoji="0" lang="en-US" sz="1200" b="1" i="0" u="none" strike="noStrike" kern="1200" cap="none" spc="0" normalizeH="0" baseline="0" noProof="0" dirty="0">
                  <a:ln>
                    <a:noFill/>
                  </a:ln>
                  <a:solidFill>
                    <a:prstClr val="white"/>
                  </a:solidFill>
                  <a:effectLst/>
                  <a:uLnTx/>
                  <a:uFillTx/>
                  <a:ea typeface="+mn-ea"/>
                  <a:cs typeface="+mn-cs"/>
                </a:rPr>
                <a:t>their deadline date</a:t>
              </a:r>
            </a:p>
          </p:txBody>
        </p:sp>
        <p:sp>
          <p:nvSpPr>
            <p:cNvPr id="114" name="Rectangle 113">
              <a:extLst>
                <a:ext uri="{FF2B5EF4-FFF2-40B4-BE49-F238E27FC236}">
                  <a16:creationId xmlns:a16="http://schemas.microsoft.com/office/drawing/2014/main" id="{6F9C79EE-F6F2-5944-860E-4E7D1F9C4035}"/>
                </a:ext>
              </a:extLst>
            </p:cNvPr>
            <p:cNvSpPr/>
            <p:nvPr/>
          </p:nvSpPr>
          <p:spPr>
            <a:xfrm>
              <a:off x="7272496" y="900000"/>
              <a:ext cx="4624300" cy="626066"/>
            </a:xfrm>
            <a:prstGeom prst="rect">
              <a:avLst/>
            </a:prstGeom>
            <a:solidFill>
              <a:srgbClr val="00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ea typeface="+mn-ea"/>
                  <a:cs typeface="+mn-cs"/>
                </a:rPr>
                <a:t>The UC award is paid in full and on time for people that have moved</a:t>
              </a:r>
            </a:p>
          </p:txBody>
        </p:sp>
        <p:sp>
          <p:nvSpPr>
            <p:cNvPr id="3" name="Rectangle 2">
              <a:extLst>
                <a:ext uri="{FF2B5EF4-FFF2-40B4-BE49-F238E27FC236}">
                  <a16:creationId xmlns:a16="http://schemas.microsoft.com/office/drawing/2014/main" id="{D423B811-FC9F-9B41-B18C-93554F83B521}"/>
                </a:ext>
              </a:extLst>
            </p:cNvPr>
            <p:cNvSpPr/>
            <p:nvPr/>
          </p:nvSpPr>
          <p:spPr>
            <a:xfrm>
              <a:off x="3222502" y="3000148"/>
              <a:ext cx="876698" cy="695101"/>
            </a:xfrm>
            <a:prstGeom prst="rect">
              <a:avLst/>
            </a:prstGeom>
            <a:solidFill>
              <a:srgbClr val="E1520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Calibri" panose="020F0502020204030204"/>
                  <a:ea typeface="+mn-ea"/>
                  <a:cs typeface="+mn-cs"/>
                </a:rPr>
                <a:t>R</a:t>
              </a:r>
              <a:r>
                <a:rPr kumimoji="0" lang="en-US" sz="1100" b="0" i="0" u="none" strike="noStrike" kern="1200" cap="none" spc="0" normalizeH="0" baseline="0" noProof="0" dirty="0">
                  <a:ln>
                    <a:noFill/>
                  </a:ln>
                  <a:solidFill>
                    <a:schemeClr val="bg1"/>
                  </a:solidFill>
                  <a:effectLst/>
                  <a:uLnTx/>
                  <a:uFillTx/>
                  <a:latin typeface="Calibri" panose="020F0502020204030204"/>
                  <a:ea typeface="+mn-ea"/>
                  <a:cs typeface="+mn-cs"/>
                </a:rPr>
                <a:t>eminder</a:t>
              </a:r>
              <a:r>
                <a:rPr kumimoji="0" lang="en-US" b="0" i="0" u="none" strike="noStrike" kern="1200" cap="none" spc="0" normalizeH="0" baseline="0" noProof="0" dirty="0">
                  <a:ln>
                    <a:noFill/>
                  </a:ln>
                  <a:solidFill>
                    <a:schemeClr val="bg1"/>
                  </a:solidFill>
                  <a:effectLst/>
                  <a:uLnTx/>
                  <a:uFillTx/>
                  <a:latin typeface="Calibri" panose="020F0502020204030204"/>
                  <a:ea typeface="+mn-ea"/>
                  <a:cs typeface="+mn-cs"/>
                </a:rPr>
                <a:t>(s)</a:t>
              </a:r>
            </a:p>
          </p:txBody>
        </p:sp>
        <p:cxnSp>
          <p:nvCxnSpPr>
            <p:cNvPr id="85" name="Straight Arrow Connector 84">
              <a:extLst>
                <a:ext uri="{FF2B5EF4-FFF2-40B4-BE49-F238E27FC236}">
                  <a16:creationId xmlns:a16="http://schemas.microsoft.com/office/drawing/2014/main" id="{6D005439-2C6F-4D6C-B00A-ED890CA76BE9}"/>
                </a:ext>
              </a:extLst>
            </p:cNvPr>
            <p:cNvCxnSpPr>
              <a:cxnSpLocks/>
              <a:stCxn id="3" idx="3"/>
            </p:cNvCxnSpPr>
            <p:nvPr/>
          </p:nvCxnSpPr>
          <p:spPr>
            <a:xfrm>
              <a:off x="4099200" y="3347699"/>
              <a:ext cx="8092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0D53B5C-6D35-B64D-FE2D-5BA3E97042A1}"/>
                </a:ext>
              </a:extLst>
            </p:cNvPr>
            <p:cNvSpPr txBox="1"/>
            <p:nvPr/>
          </p:nvSpPr>
          <p:spPr>
            <a:xfrm>
              <a:off x="241890" y="146863"/>
              <a:ext cx="6714260" cy="584775"/>
            </a:xfrm>
            <a:prstGeom prst="rect">
              <a:avLst/>
            </a:prstGeom>
            <a:noFill/>
          </p:spPr>
          <p:txBody>
            <a:bodyPr wrap="square">
              <a:spAutoFit/>
            </a:bodyPr>
            <a:lstStyle/>
            <a:p>
              <a:r>
                <a:rPr lang="en-GB" sz="3200" dirty="0">
                  <a:solidFill>
                    <a:srgbClr val="00C0B5"/>
                  </a:solidFill>
                  <a:latin typeface="Arial" panose="020B0604020202020204" pitchFamily="34" charset="0"/>
                  <a:cs typeface="Arial" panose="020B0604020202020204" pitchFamily="34" charset="0"/>
                </a:rPr>
                <a:t>Customer Support Journey</a:t>
              </a:r>
            </a:p>
          </p:txBody>
        </p:sp>
        <p:sp>
          <p:nvSpPr>
            <p:cNvPr id="30" name="TextBox 29">
              <a:extLst>
                <a:ext uri="{FF2B5EF4-FFF2-40B4-BE49-F238E27FC236}">
                  <a16:creationId xmlns:a16="http://schemas.microsoft.com/office/drawing/2014/main" id="{647ED8F5-5119-9CC9-5913-F2620CFDFDF3}"/>
                </a:ext>
              </a:extLst>
            </p:cNvPr>
            <p:cNvSpPr txBox="1"/>
            <p:nvPr/>
          </p:nvSpPr>
          <p:spPr>
            <a:xfrm>
              <a:off x="5018773" y="3988655"/>
              <a:ext cx="6616952" cy="492443"/>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Do support journey</a:t>
              </a:r>
            </a:p>
            <a:p>
              <a:endParaRPr lang="en-GB" sz="1200" dirty="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44609793-91D9-C0FD-FE83-F73AB79824A5}"/>
                </a:ext>
              </a:extLst>
            </p:cNvPr>
            <p:cNvCxnSpPr/>
            <p:nvPr/>
          </p:nvCxnSpPr>
          <p:spPr>
            <a:xfrm>
              <a:off x="4180120" y="1526066"/>
              <a:ext cx="0" cy="5129048"/>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6" name="Straight Connector 15">
              <a:extLst>
                <a:ext uri="{FF2B5EF4-FFF2-40B4-BE49-F238E27FC236}">
                  <a16:creationId xmlns:a16="http://schemas.microsoft.com/office/drawing/2014/main" id="{1453932C-CF04-0D77-D12D-C2214B2534AB}"/>
                </a:ext>
              </a:extLst>
            </p:cNvPr>
            <p:cNvCxnSpPr/>
            <p:nvPr/>
          </p:nvCxnSpPr>
          <p:spPr>
            <a:xfrm>
              <a:off x="4180120" y="4834406"/>
              <a:ext cx="2483439" cy="0"/>
            </a:xfrm>
            <a:prstGeom prst="line">
              <a:avLst/>
            </a:prstGeom>
          </p:spPr>
          <p:style>
            <a:lnRef idx="3">
              <a:schemeClr val="accent6"/>
            </a:lnRef>
            <a:fillRef idx="0">
              <a:schemeClr val="accent6"/>
            </a:fillRef>
            <a:effectRef idx="2">
              <a:schemeClr val="accent6"/>
            </a:effectRef>
            <a:fontRef idx="minor">
              <a:schemeClr val="tx1"/>
            </a:fontRef>
          </p:style>
        </p:cxnSp>
        <p:sp>
          <p:nvSpPr>
            <p:cNvPr id="22" name="TextBox 21">
              <a:extLst>
                <a:ext uri="{FF2B5EF4-FFF2-40B4-BE49-F238E27FC236}">
                  <a16:creationId xmlns:a16="http://schemas.microsoft.com/office/drawing/2014/main" id="{1A0A0009-49DB-01CF-CD40-F16E075A8AD4}"/>
                </a:ext>
              </a:extLst>
            </p:cNvPr>
            <p:cNvSpPr txBox="1"/>
            <p:nvPr/>
          </p:nvSpPr>
          <p:spPr>
            <a:xfrm>
              <a:off x="6663559" y="4583033"/>
              <a:ext cx="4141070" cy="830997"/>
            </a:xfrm>
            <a:prstGeom prst="rect">
              <a:avLst/>
            </a:prstGeom>
            <a:noFill/>
            <a:ln w="38100">
              <a:solidFill>
                <a:schemeClr val="accent6">
                  <a:lumMod val="60000"/>
                  <a:lumOff val="40000"/>
                </a:schemeClr>
              </a:solidFill>
            </a:ln>
          </p:spPr>
          <p:txBody>
            <a:bodyPr wrap="square" rtlCol="0">
              <a:spAutoFit/>
            </a:bodyPr>
            <a:lstStyle/>
            <a:p>
              <a:r>
                <a:rPr lang="en-GB" sz="1600" dirty="0">
                  <a:latin typeface="Arial" panose="020B0604020202020204" pitchFamily="34" charset="0"/>
                  <a:cs typeface="Arial" panose="020B0604020202020204" pitchFamily="34" charset="0"/>
                </a:rPr>
                <a:t>Enhanced Support Journey offered to Vulnerable/IS customers and customers with IRO ESA</a:t>
              </a:r>
            </a:p>
          </p:txBody>
        </p:sp>
      </p:grpSp>
    </p:spTree>
    <p:extLst>
      <p:ext uri="{BB962C8B-B14F-4D97-AF65-F5344CB8AC3E}">
        <p14:creationId xmlns:p14="http://schemas.microsoft.com/office/powerpoint/2010/main" val="3706589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9DCC91-ADEE-814A-BA8A-2A9A7A86E769}"/>
              </a:ext>
            </a:extLst>
          </p:cNvPr>
          <p:cNvSpPr txBox="1"/>
          <p:nvPr/>
        </p:nvSpPr>
        <p:spPr>
          <a:xfrm>
            <a:off x="7513332" y="824515"/>
            <a:ext cx="1701563" cy="1338687"/>
          </a:xfrm>
          <a:prstGeom prst="rect">
            <a:avLst/>
          </a:prstGeom>
          <a:solidFill>
            <a:srgbClr val="D9F5FF"/>
          </a:solidFill>
          <a:ln w="12700">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following 3 days we will attempt 3 calls over those 3 days and various points in the day.</a:t>
            </a:r>
          </a:p>
        </p:txBody>
      </p:sp>
      <p:sp>
        <p:nvSpPr>
          <p:cNvPr id="6" name="TextBox 5">
            <a:extLst>
              <a:ext uri="{FF2B5EF4-FFF2-40B4-BE49-F238E27FC236}">
                <a16:creationId xmlns:a16="http://schemas.microsoft.com/office/drawing/2014/main" id="{C9A0036A-72C2-1546-BF4A-FADD20608EC1}"/>
              </a:ext>
            </a:extLst>
          </p:cNvPr>
          <p:cNvSpPr txBox="1"/>
          <p:nvPr/>
        </p:nvSpPr>
        <p:spPr>
          <a:xfrm>
            <a:off x="9553903" y="564731"/>
            <a:ext cx="2424032" cy="779134"/>
          </a:xfrm>
          <a:prstGeom prst="rect">
            <a:avLst/>
          </a:prstGeom>
          <a:solidFill>
            <a:schemeClr val="accent1">
              <a:lumMod val="60000"/>
              <a:lumOff val="40000"/>
            </a:schemeClr>
          </a:solidFill>
          <a:ln w="12700">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mn-lt"/>
                <a:ea typeface="+mn-ea"/>
                <a:cs typeface="+mn-cs"/>
              </a:rPr>
              <a:t>Customer Answers Calls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effectLst/>
                <a:uLnTx/>
                <a:uFillTx/>
                <a:latin typeface="+mn-lt"/>
                <a:ea typeface="+mn-ea"/>
                <a:cs typeface="+mn-cs"/>
              </a:rPr>
              <a:t>Supported to make their claim.</a:t>
            </a:r>
          </a:p>
        </p:txBody>
      </p:sp>
      <p:sp>
        <p:nvSpPr>
          <p:cNvPr id="7" name="TextBox 6">
            <a:extLst>
              <a:ext uri="{FF2B5EF4-FFF2-40B4-BE49-F238E27FC236}">
                <a16:creationId xmlns:a16="http://schemas.microsoft.com/office/drawing/2014/main" id="{1B2F6B46-CAB0-BC45-95B9-7091A2BD23AD}"/>
              </a:ext>
            </a:extLst>
          </p:cNvPr>
          <p:cNvSpPr txBox="1"/>
          <p:nvPr/>
        </p:nvSpPr>
        <p:spPr>
          <a:xfrm>
            <a:off x="9553903" y="1655414"/>
            <a:ext cx="2424032" cy="1219200"/>
          </a:xfrm>
          <a:prstGeom prst="rect">
            <a:avLst/>
          </a:prstGeom>
          <a:solidFill>
            <a:schemeClr val="accent1">
              <a:lumMod val="75000"/>
            </a:schemeClr>
          </a:solidFill>
          <a:ln w="12700">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latin typeface="+mn-lt"/>
              </a:rPr>
              <a:t>Customer fails to Answer/Respond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mn-lt"/>
              </a:rPr>
              <a:t>A full case review on their claim, checking DWP accessible systems, to identify any complex needs</a:t>
            </a:r>
            <a:endParaRPr kumimoji="0" lang="en-GB" sz="1200" i="0" u="none" strike="noStrike" kern="1200" cap="none" spc="0" normalizeH="0" baseline="0" noProof="0" dirty="0">
              <a:ln>
                <a:noFill/>
              </a:ln>
              <a:effectLst/>
              <a:uLnTx/>
              <a:uFillTx/>
              <a:latin typeface="+mn-lt"/>
              <a:ea typeface="+mn-ea"/>
              <a:cs typeface="+mn-cs"/>
            </a:endParaRPr>
          </a:p>
        </p:txBody>
      </p:sp>
      <p:sp>
        <p:nvSpPr>
          <p:cNvPr id="18" name="TextBox 17">
            <a:extLst>
              <a:ext uri="{FF2B5EF4-FFF2-40B4-BE49-F238E27FC236}">
                <a16:creationId xmlns:a16="http://schemas.microsoft.com/office/drawing/2014/main" id="{7C5939BE-E48C-1B49-BB0C-767EF400933E}"/>
              </a:ext>
            </a:extLst>
          </p:cNvPr>
          <p:cNvSpPr txBox="1"/>
          <p:nvPr/>
        </p:nvSpPr>
        <p:spPr>
          <a:xfrm>
            <a:off x="7720916" y="4574698"/>
            <a:ext cx="2738894" cy="1219200"/>
          </a:xfrm>
          <a:prstGeom prst="rect">
            <a:avLst/>
          </a:prstGeom>
          <a:solidFill>
            <a:srgbClr val="FDFCD0"/>
          </a:solidFill>
          <a:ln w="12700">
            <a:noFill/>
          </a:ln>
        </p:spPr>
        <p:txBody>
          <a:bodyPr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mn-lt"/>
                <a:ea typeface="+mn-ea"/>
                <a:cs typeface="+mn-cs"/>
              </a:rPr>
              <a:t>IS customers with an identified Vulnerability and Customers IRO of an ESA component</a:t>
            </a:r>
            <a:r>
              <a:rPr kumimoji="0" lang="en-GB" sz="1200" b="0" i="0" u="none" strike="noStrike" kern="1200" cap="none" spc="0" normalizeH="0" baseline="0" noProof="0" dirty="0">
                <a:ln>
                  <a:noFill/>
                </a:ln>
                <a:effectLst/>
                <a:uLnTx/>
                <a:uFillTx/>
                <a:latin typeface="+mn-lt"/>
                <a:ea typeface="+mn-ea"/>
                <a:cs typeface="+mn-cs"/>
              </a:rPr>
              <a:t>. </a:t>
            </a:r>
            <a:endParaRPr lang="en-GB" sz="1200" b="0" i="0" u="none" strike="noStrike" kern="1200" cap="none" spc="0" normalizeH="0" baseline="0" noProof="0" dirty="0">
              <a:ln>
                <a:noFill/>
              </a:ln>
              <a:effectLst/>
              <a:uLnTx/>
              <a:uFillTx/>
              <a:latin typeface="+mn-lt"/>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latin typeface="+mn-lt"/>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mn-lt"/>
                <a:ea typeface="+mn-ea"/>
                <a:cs typeface="+mn-cs"/>
              </a:rPr>
              <a:t>Referred to visiting officer, where will attempt 3 visits. </a:t>
            </a:r>
            <a:endParaRPr lang="en-GB" sz="1200" b="0" i="0" u="none" strike="noStrike" kern="1200" cap="none" spc="0" normalizeH="0" baseline="0" noProof="0" dirty="0">
              <a:ln>
                <a:noFill/>
              </a:ln>
              <a:effectLst/>
              <a:uLnTx/>
              <a:uFillTx/>
              <a:latin typeface="+mn-lt"/>
              <a:ea typeface="Calibri"/>
              <a:cs typeface="Calibri"/>
            </a:endParaRPr>
          </a:p>
        </p:txBody>
      </p:sp>
      <p:sp>
        <p:nvSpPr>
          <p:cNvPr id="19" name="TextBox 18">
            <a:extLst>
              <a:ext uri="{FF2B5EF4-FFF2-40B4-BE49-F238E27FC236}">
                <a16:creationId xmlns:a16="http://schemas.microsoft.com/office/drawing/2014/main" id="{5A4C9D80-6996-3640-B42E-CBCE5F8A9CEF}"/>
              </a:ext>
            </a:extLst>
          </p:cNvPr>
          <p:cNvSpPr txBox="1"/>
          <p:nvPr/>
        </p:nvSpPr>
        <p:spPr>
          <a:xfrm>
            <a:off x="4282634" y="3732136"/>
            <a:ext cx="3025382" cy="1219200"/>
          </a:xfrm>
          <a:prstGeom prst="rect">
            <a:avLst/>
          </a:prstGeom>
          <a:solidFill>
            <a:srgbClr val="DFDFF5"/>
          </a:solidFill>
          <a:ln w="12700">
            <a:noFill/>
          </a:ln>
        </p:spPr>
        <p:txBody>
          <a:bodyPr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mn-lt"/>
                <a:ea typeface="+mn-ea"/>
                <a:cs typeface="+mn-cs"/>
              </a:rPr>
              <a:t>Visit Unsuccessful.</a:t>
            </a:r>
            <a:endParaRPr lang="en-GB" sz="1200" b="1" i="0" u="none" strike="noStrike" kern="1200" cap="none" spc="0" normalizeH="0" baseline="0" noProof="0" dirty="0">
              <a:ln>
                <a:noFill/>
              </a:ln>
              <a:effectLst/>
              <a:uLnTx/>
              <a:uFillTx/>
              <a:latin typeface="+mn-lt"/>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latin typeface="+mn-lt"/>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effectLst/>
                <a:uLnTx/>
                <a:uFillTx/>
                <a:latin typeface="+mn-lt"/>
                <a:ea typeface="+mn-ea"/>
                <a:cs typeface="+mn-cs"/>
              </a:rPr>
              <a:t>New role in live testing, to fully review all steps taken, evidence of vulnerabilities </a:t>
            </a:r>
            <a:endParaRPr lang="en-GB" sz="1200" i="0" u="none" strike="noStrike" kern="1200" cap="none" spc="0" normalizeH="0" baseline="0" noProof="0" dirty="0">
              <a:ln>
                <a:noFill/>
              </a:ln>
              <a:effectLst/>
              <a:uLnTx/>
              <a:uFillTx/>
              <a:latin typeface="+mn-lt"/>
              <a:ea typeface="Calibri"/>
              <a:cs typeface="Calibri"/>
            </a:endParaRPr>
          </a:p>
        </p:txBody>
      </p:sp>
      <p:sp>
        <p:nvSpPr>
          <p:cNvPr id="21" name="TextBox 20">
            <a:extLst>
              <a:ext uri="{FF2B5EF4-FFF2-40B4-BE49-F238E27FC236}">
                <a16:creationId xmlns:a16="http://schemas.microsoft.com/office/drawing/2014/main" id="{ED769D1B-2EC1-2143-B170-53B214DA440F}"/>
              </a:ext>
            </a:extLst>
          </p:cNvPr>
          <p:cNvSpPr txBox="1"/>
          <p:nvPr/>
        </p:nvSpPr>
        <p:spPr>
          <a:xfrm>
            <a:off x="5179491" y="824511"/>
            <a:ext cx="1989570" cy="1461479"/>
          </a:xfrm>
          <a:prstGeom prst="rect">
            <a:avLst/>
          </a:prstGeom>
          <a:solidFill>
            <a:srgbClr val="0068B2"/>
          </a:solidFill>
          <a:ln w="12700">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mn-lt"/>
              </a:rPr>
              <a:t>1 Week following final reminder, SMA message, advising they will receive a call from the department.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mn-lt"/>
              </a:rPr>
              <a:t>If No Mobile number will complete calls “cold”.</a:t>
            </a:r>
            <a:endParaRPr kumimoji="0" lang="en-GB" sz="1200" b="1" i="0" u="none" strike="noStrike" kern="1200" cap="none" spc="0" normalizeH="0" baseline="0" noProof="0" dirty="0">
              <a:ln>
                <a:noFill/>
              </a:ln>
              <a:solidFill>
                <a:prstClr val="white"/>
              </a:solidFill>
              <a:effectLst/>
              <a:uLnTx/>
              <a:uFillTx/>
              <a:latin typeface="+mn-lt"/>
              <a:ea typeface="+mn-ea"/>
              <a:cs typeface="+mn-cs"/>
            </a:endParaRPr>
          </a:p>
        </p:txBody>
      </p:sp>
      <p:sp>
        <p:nvSpPr>
          <p:cNvPr id="28" name="TextBox 27">
            <a:extLst>
              <a:ext uri="{FF2B5EF4-FFF2-40B4-BE49-F238E27FC236}">
                <a16:creationId xmlns:a16="http://schemas.microsoft.com/office/drawing/2014/main" id="{F0D53B5C-6D35-B64D-FE2D-5BA3E97042A1}"/>
              </a:ext>
            </a:extLst>
          </p:cNvPr>
          <p:cNvSpPr txBox="1"/>
          <p:nvPr/>
        </p:nvSpPr>
        <p:spPr>
          <a:xfrm>
            <a:off x="180155" y="146863"/>
            <a:ext cx="7725764" cy="584775"/>
          </a:xfrm>
          <a:prstGeom prst="rect">
            <a:avLst/>
          </a:prstGeom>
          <a:noFill/>
        </p:spPr>
        <p:txBody>
          <a:bodyPr wrap="square">
            <a:spAutoFit/>
          </a:bodyPr>
          <a:lstStyle/>
          <a:p>
            <a:r>
              <a:rPr lang="en-GB" sz="3200" dirty="0">
                <a:solidFill>
                  <a:srgbClr val="00C0B5"/>
                </a:solidFill>
                <a:latin typeface="Arial" panose="020B0604020202020204" pitchFamily="34" charset="0"/>
                <a:cs typeface="Arial" panose="020B0604020202020204" pitchFamily="34" charset="0"/>
              </a:rPr>
              <a:t>The Move Support Journey</a:t>
            </a:r>
          </a:p>
        </p:txBody>
      </p:sp>
      <p:sp>
        <p:nvSpPr>
          <p:cNvPr id="27" name="TextBox 26">
            <a:extLst>
              <a:ext uri="{FF2B5EF4-FFF2-40B4-BE49-F238E27FC236}">
                <a16:creationId xmlns:a16="http://schemas.microsoft.com/office/drawing/2014/main" id="{B81D786E-18CA-FB8D-FF1B-1FDD6C840751}"/>
              </a:ext>
            </a:extLst>
          </p:cNvPr>
          <p:cNvSpPr txBox="1"/>
          <p:nvPr/>
        </p:nvSpPr>
        <p:spPr>
          <a:xfrm>
            <a:off x="7720916" y="3372375"/>
            <a:ext cx="2738894" cy="1112890"/>
          </a:xfrm>
          <a:prstGeom prst="rect">
            <a:avLst/>
          </a:prstGeom>
          <a:solidFill>
            <a:srgbClr val="FBFCC4"/>
          </a:solidFill>
          <a:ln w="12700">
            <a:noFill/>
          </a:ln>
        </p:spPr>
        <p:txBody>
          <a:bodyPr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mn-lt"/>
                <a:ea typeface="+mn-ea"/>
                <a:cs typeface="+mn-cs"/>
              </a:rPr>
              <a:t>Customers where no evidence of vulnerability. </a:t>
            </a:r>
            <a:endParaRPr lang="en-GB" sz="1200" b="1" i="0" u="none" strike="noStrike" kern="1200" cap="none" spc="0" normalizeH="0" baseline="0" noProof="0" dirty="0">
              <a:ln>
                <a:noFill/>
              </a:ln>
              <a:effectLst/>
              <a:uLnTx/>
              <a:uFillTx/>
              <a:latin typeface="+mn-lt"/>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latin typeface="+mn-lt"/>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effectLst/>
                <a:uLnTx/>
                <a:uFillTx/>
                <a:latin typeface="+mn-lt"/>
                <a:ea typeface="+mn-ea"/>
                <a:cs typeface="+mn-cs"/>
              </a:rPr>
              <a:t>Subject to previously established case closure process.</a:t>
            </a:r>
            <a:endParaRPr lang="en-GB" sz="1200" i="0" u="none" strike="noStrike" kern="1200" cap="none" spc="0" normalizeH="0" baseline="0" noProof="0" dirty="0">
              <a:ln>
                <a:noFill/>
              </a:ln>
              <a:effectLst/>
              <a:uLnTx/>
              <a:uFillTx/>
              <a:latin typeface="+mn-lt"/>
              <a:ea typeface="Calibri"/>
              <a:cs typeface="Calibri"/>
            </a:endParaRPr>
          </a:p>
        </p:txBody>
      </p:sp>
      <p:sp>
        <p:nvSpPr>
          <p:cNvPr id="29" name="TextBox 28">
            <a:extLst>
              <a:ext uri="{FF2B5EF4-FFF2-40B4-BE49-F238E27FC236}">
                <a16:creationId xmlns:a16="http://schemas.microsoft.com/office/drawing/2014/main" id="{7B20AAF2-3B54-B005-64C1-DF5F7171987E}"/>
              </a:ext>
            </a:extLst>
          </p:cNvPr>
          <p:cNvSpPr txBox="1"/>
          <p:nvPr/>
        </p:nvSpPr>
        <p:spPr>
          <a:xfrm>
            <a:off x="4244351" y="5459644"/>
            <a:ext cx="3063665" cy="918006"/>
          </a:xfrm>
          <a:prstGeom prst="rect">
            <a:avLst/>
          </a:prstGeom>
          <a:solidFill>
            <a:srgbClr val="E8E8F8"/>
          </a:solidFill>
          <a:ln w="12700">
            <a:noFill/>
          </a:ln>
        </p:spPr>
        <p:txBody>
          <a:bodyPr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mn-lt"/>
                <a:ea typeface="+mn-ea"/>
                <a:cs typeface="+mn-cs"/>
              </a:rPr>
              <a:t>Visit Successful.</a:t>
            </a:r>
            <a:endParaRPr lang="en-GB" sz="1200" b="1" i="0" u="none" strike="noStrike" kern="1200" cap="none" spc="0" normalizeH="0" baseline="0" noProof="0" dirty="0">
              <a:ln>
                <a:noFill/>
              </a:ln>
              <a:effectLst/>
              <a:uLnTx/>
              <a:uFillTx/>
              <a:latin typeface="+mn-lt"/>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latin typeface="+mn-lt"/>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effectLst/>
                <a:uLnTx/>
                <a:uFillTx/>
                <a:latin typeface="+mn-lt"/>
                <a:ea typeface="+mn-ea"/>
                <a:cs typeface="+mn-cs"/>
              </a:rPr>
              <a:t>Customer supported/Signposted to relevant support to make claim</a:t>
            </a:r>
            <a:endParaRPr lang="en-GB" sz="1200" i="0" u="none" strike="noStrike" kern="1200" cap="none" spc="0" normalizeH="0" baseline="0" noProof="0" dirty="0">
              <a:ln>
                <a:noFill/>
              </a:ln>
              <a:effectLst/>
              <a:uLnTx/>
              <a:uFillTx/>
              <a:latin typeface="+mn-lt"/>
              <a:ea typeface="Calibri"/>
              <a:cs typeface="Calibri"/>
            </a:endParaRPr>
          </a:p>
        </p:txBody>
      </p:sp>
      <p:cxnSp>
        <p:nvCxnSpPr>
          <p:cNvPr id="33" name="Straight Connector 32">
            <a:extLst>
              <a:ext uri="{FF2B5EF4-FFF2-40B4-BE49-F238E27FC236}">
                <a16:creationId xmlns:a16="http://schemas.microsoft.com/office/drawing/2014/main" id="{0F4D604F-C1D1-3125-5725-A0AE57B7A20B}"/>
              </a:ext>
            </a:extLst>
          </p:cNvPr>
          <p:cNvCxnSpPr>
            <a:cxnSpLocks/>
            <a:stCxn id="21" idx="3"/>
            <a:endCxn id="5" idx="1"/>
          </p:cNvCxnSpPr>
          <p:nvPr/>
        </p:nvCxnSpPr>
        <p:spPr>
          <a:xfrm flipV="1">
            <a:off x="7169061" y="1493859"/>
            <a:ext cx="344271" cy="61392"/>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4A2A7EB8-802D-7EAB-B8ED-40606C7D55BF}"/>
              </a:ext>
            </a:extLst>
          </p:cNvPr>
          <p:cNvCxnSpPr>
            <a:cxnSpLocks/>
            <a:stCxn id="5" idx="3"/>
          </p:cNvCxnSpPr>
          <p:nvPr/>
        </p:nvCxnSpPr>
        <p:spPr>
          <a:xfrm flipV="1">
            <a:off x="9214895" y="1493856"/>
            <a:ext cx="1551024" cy="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73889B5-D09F-E329-8CDB-F340E24700EA}"/>
              </a:ext>
            </a:extLst>
          </p:cNvPr>
          <p:cNvCxnSpPr>
            <a:cxnSpLocks/>
            <a:stCxn id="6" idx="2"/>
            <a:endCxn id="7" idx="0"/>
          </p:cNvCxnSpPr>
          <p:nvPr/>
        </p:nvCxnSpPr>
        <p:spPr>
          <a:xfrm>
            <a:off x="10765919" y="1343865"/>
            <a:ext cx="0" cy="3115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3CAE0C4-59B4-9325-60BA-8F457FA897C6}"/>
              </a:ext>
            </a:extLst>
          </p:cNvPr>
          <p:cNvCxnSpPr>
            <a:cxnSpLocks/>
          </p:cNvCxnSpPr>
          <p:nvPr/>
        </p:nvCxnSpPr>
        <p:spPr>
          <a:xfrm>
            <a:off x="9090363" y="4474838"/>
            <a:ext cx="23659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53366C4-A0D4-3BD8-1BEF-C1CA34E63B56}"/>
              </a:ext>
            </a:extLst>
          </p:cNvPr>
          <p:cNvCxnSpPr>
            <a:stCxn id="27" idx="2"/>
            <a:endCxn id="18" idx="0"/>
          </p:cNvCxnSpPr>
          <p:nvPr/>
        </p:nvCxnSpPr>
        <p:spPr>
          <a:xfrm>
            <a:off x="9090363" y="4485265"/>
            <a:ext cx="0" cy="89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C0521A3-24DD-E46F-927E-AF5FAC344617}"/>
              </a:ext>
            </a:extLst>
          </p:cNvPr>
          <p:cNvCxnSpPr>
            <a:cxnSpLocks/>
          </p:cNvCxnSpPr>
          <p:nvPr/>
        </p:nvCxnSpPr>
        <p:spPr>
          <a:xfrm>
            <a:off x="11456276" y="2864730"/>
            <a:ext cx="0" cy="1559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01CAE54-23BD-D791-B593-BA543294EDD4}"/>
              </a:ext>
            </a:extLst>
          </p:cNvPr>
          <p:cNvCxnSpPr>
            <a:cxnSpLocks/>
          </p:cNvCxnSpPr>
          <p:nvPr/>
        </p:nvCxnSpPr>
        <p:spPr>
          <a:xfrm flipH="1">
            <a:off x="5838066" y="5213613"/>
            <a:ext cx="18828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074BDC1-1293-7640-6DC1-A8193CA6C4FC}"/>
              </a:ext>
            </a:extLst>
          </p:cNvPr>
          <p:cNvCxnSpPr>
            <a:cxnSpLocks/>
            <a:stCxn id="19" idx="2"/>
          </p:cNvCxnSpPr>
          <p:nvPr/>
        </p:nvCxnSpPr>
        <p:spPr>
          <a:xfrm>
            <a:off x="5795325" y="4951336"/>
            <a:ext cx="42741" cy="524555"/>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8563AC25-3950-9FA0-898D-A6D8213B8AA6}"/>
              </a:ext>
            </a:extLst>
          </p:cNvPr>
          <p:cNvSpPr txBox="1"/>
          <p:nvPr/>
        </p:nvSpPr>
        <p:spPr>
          <a:xfrm>
            <a:off x="2211242" y="824512"/>
            <a:ext cx="1167906" cy="933168"/>
          </a:xfrm>
          <a:prstGeom prst="rect">
            <a:avLst/>
          </a:prstGeom>
          <a:solidFill>
            <a:srgbClr val="0068B2"/>
          </a:solidFill>
          <a:ln w="12700">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mn-lt"/>
              </a:rPr>
              <a:t>1</a:t>
            </a:r>
            <a:r>
              <a:rPr lang="en-GB" sz="1200" b="1" baseline="30000" dirty="0">
                <a:solidFill>
                  <a:prstClr val="white"/>
                </a:solidFill>
                <a:latin typeface="+mn-lt"/>
              </a:rPr>
              <a:t>st</a:t>
            </a:r>
            <a:r>
              <a:rPr lang="en-GB" sz="1200" b="1" dirty="0">
                <a:solidFill>
                  <a:prstClr val="white"/>
                </a:solidFill>
                <a:latin typeface="+mn-lt"/>
              </a:rPr>
              <a:t> Reminder issued (7 weeks after MN issued)</a:t>
            </a:r>
            <a:endParaRPr kumimoji="0" lang="en-GB" sz="1200" b="1" i="0" u="none" strike="noStrike" kern="1200" cap="none" spc="0" normalizeH="0" baseline="0" noProof="0" dirty="0">
              <a:ln>
                <a:noFill/>
              </a:ln>
              <a:solidFill>
                <a:prstClr val="white"/>
              </a:solidFill>
              <a:effectLst/>
              <a:uLnTx/>
              <a:uFillTx/>
              <a:latin typeface="+mn-lt"/>
              <a:ea typeface="+mn-ea"/>
              <a:cs typeface="+mn-cs"/>
            </a:endParaRPr>
          </a:p>
        </p:txBody>
      </p:sp>
      <p:sp>
        <p:nvSpPr>
          <p:cNvPr id="81" name="TextBox 80">
            <a:extLst>
              <a:ext uri="{FF2B5EF4-FFF2-40B4-BE49-F238E27FC236}">
                <a16:creationId xmlns:a16="http://schemas.microsoft.com/office/drawing/2014/main" id="{EFF6998C-03CE-2A4A-0B9B-CD622915ECF8}"/>
              </a:ext>
            </a:extLst>
          </p:cNvPr>
          <p:cNvSpPr txBox="1"/>
          <p:nvPr/>
        </p:nvSpPr>
        <p:spPr>
          <a:xfrm>
            <a:off x="798114" y="816041"/>
            <a:ext cx="1156810" cy="941639"/>
          </a:xfrm>
          <a:prstGeom prst="rect">
            <a:avLst/>
          </a:prstGeom>
          <a:solidFill>
            <a:srgbClr val="0068B2"/>
          </a:solidFill>
          <a:ln w="12700">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mn-lt"/>
              </a:rPr>
              <a:t>Migration Notice Issued</a:t>
            </a:r>
            <a:endParaRPr kumimoji="0" lang="en-GB" sz="1200" b="1" i="0" u="none" strike="noStrike" kern="1200" cap="none" spc="0" normalizeH="0" baseline="0" noProof="0" dirty="0">
              <a:ln>
                <a:noFill/>
              </a:ln>
              <a:solidFill>
                <a:prstClr val="white"/>
              </a:solidFill>
              <a:effectLst/>
              <a:uLnTx/>
              <a:uFillTx/>
              <a:latin typeface="+mn-lt"/>
              <a:ea typeface="+mn-ea"/>
              <a:cs typeface="+mn-cs"/>
            </a:endParaRPr>
          </a:p>
        </p:txBody>
      </p:sp>
      <p:sp>
        <p:nvSpPr>
          <p:cNvPr id="83" name="TextBox 82">
            <a:extLst>
              <a:ext uri="{FF2B5EF4-FFF2-40B4-BE49-F238E27FC236}">
                <a16:creationId xmlns:a16="http://schemas.microsoft.com/office/drawing/2014/main" id="{880FCC71-46A2-3F31-EFB6-027368D00A2D}"/>
              </a:ext>
            </a:extLst>
          </p:cNvPr>
          <p:cNvSpPr txBox="1"/>
          <p:nvPr/>
        </p:nvSpPr>
        <p:spPr>
          <a:xfrm>
            <a:off x="3635466" y="816040"/>
            <a:ext cx="1167906" cy="941640"/>
          </a:xfrm>
          <a:prstGeom prst="rect">
            <a:avLst/>
          </a:prstGeom>
          <a:solidFill>
            <a:srgbClr val="0068B2"/>
          </a:solidFill>
          <a:ln w="12700">
            <a:no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white"/>
                </a:solidFill>
                <a:latin typeface="+mn-lt"/>
              </a:rPr>
              <a:t>2</a:t>
            </a:r>
            <a:r>
              <a:rPr lang="en-GB" sz="1200" b="1" baseline="30000" dirty="0">
                <a:solidFill>
                  <a:prstClr val="white"/>
                </a:solidFill>
                <a:latin typeface="+mn-lt"/>
              </a:rPr>
              <a:t>nd</a:t>
            </a:r>
            <a:r>
              <a:rPr lang="en-GB" sz="1200" b="1" dirty="0">
                <a:solidFill>
                  <a:prstClr val="white"/>
                </a:solidFill>
                <a:latin typeface="+mn-lt"/>
              </a:rPr>
              <a:t> Reminder Issued 2 Weeks before Closure Date</a:t>
            </a:r>
            <a:endParaRPr kumimoji="0" lang="en-GB" sz="1200" b="1" i="0" u="none" strike="noStrike" kern="1200" cap="none" spc="0" normalizeH="0" baseline="0" noProof="0" dirty="0">
              <a:ln>
                <a:noFill/>
              </a:ln>
              <a:solidFill>
                <a:prstClr val="white"/>
              </a:solidFill>
              <a:effectLst/>
              <a:uLnTx/>
              <a:uFillTx/>
              <a:latin typeface="+mn-lt"/>
              <a:ea typeface="+mn-ea"/>
              <a:cs typeface="+mn-cs"/>
            </a:endParaRPr>
          </a:p>
        </p:txBody>
      </p:sp>
      <p:cxnSp>
        <p:nvCxnSpPr>
          <p:cNvPr id="84" name="Straight Connector 83">
            <a:extLst>
              <a:ext uri="{FF2B5EF4-FFF2-40B4-BE49-F238E27FC236}">
                <a16:creationId xmlns:a16="http://schemas.microsoft.com/office/drawing/2014/main" id="{4A202D6D-01AC-8758-635B-35103127E918}"/>
              </a:ext>
            </a:extLst>
          </p:cNvPr>
          <p:cNvCxnSpPr>
            <a:cxnSpLocks/>
            <a:endCxn id="80" idx="1"/>
          </p:cNvCxnSpPr>
          <p:nvPr/>
        </p:nvCxnSpPr>
        <p:spPr>
          <a:xfrm>
            <a:off x="1940218" y="1235726"/>
            <a:ext cx="271024" cy="55370"/>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AA9242EA-DE4E-6D96-949B-2C0FA8C90D4F}"/>
              </a:ext>
            </a:extLst>
          </p:cNvPr>
          <p:cNvCxnSpPr>
            <a:cxnSpLocks/>
            <a:stCxn id="80" idx="3"/>
            <a:endCxn id="83" idx="1"/>
          </p:cNvCxnSpPr>
          <p:nvPr/>
        </p:nvCxnSpPr>
        <p:spPr>
          <a:xfrm flipV="1">
            <a:off x="3379148" y="1286860"/>
            <a:ext cx="256318" cy="42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5E9597E-C994-22DF-408D-9CE507BB1757}"/>
              </a:ext>
            </a:extLst>
          </p:cNvPr>
          <p:cNvCxnSpPr>
            <a:cxnSpLocks/>
            <a:stCxn id="83" idx="3"/>
          </p:cNvCxnSpPr>
          <p:nvPr/>
        </p:nvCxnSpPr>
        <p:spPr>
          <a:xfrm flipV="1">
            <a:off x="4803372" y="1235726"/>
            <a:ext cx="376119" cy="51134"/>
          </a:xfrm>
          <a:prstGeom prst="line">
            <a:avLst/>
          </a:prstGeom>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FDEB5827-8974-9C74-D13F-2173498D3816}"/>
              </a:ext>
            </a:extLst>
          </p:cNvPr>
          <p:cNvSpPr txBox="1"/>
          <p:nvPr/>
        </p:nvSpPr>
        <p:spPr>
          <a:xfrm>
            <a:off x="417569" y="1906522"/>
            <a:ext cx="3587346" cy="4247317"/>
          </a:xfrm>
          <a:prstGeom prst="rect">
            <a:avLst/>
          </a:prstGeom>
          <a:noFill/>
          <a:ln w="19050">
            <a:solidFill>
              <a:srgbClr val="0070C0"/>
            </a:solidFill>
          </a:ln>
        </p:spPr>
        <p:txBody>
          <a:bodyPr wrap="square" rtlCol="0">
            <a:spAutoFit/>
          </a:bodyPr>
          <a:lstStyle/>
          <a:p>
            <a:r>
              <a:rPr lang="en-GB" dirty="0"/>
              <a:t>Between Migration Notice issue and potential closure, a vulnerable customer will receive at least 10 attempted contacts, by various methods.</a:t>
            </a:r>
          </a:p>
          <a:p>
            <a:endParaRPr lang="en-GB" dirty="0"/>
          </a:p>
          <a:p>
            <a:r>
              <a:rPr lang="en-GB" dirty="0"/>
              <a:t>If at any point we identify a vulnerability that would require, or if support Journey requires, we will extend customers potential closure date. This will allow time to offer relevant support and ensure Transitional Protection, and 1 month grace period in the event of a closure.</a:t>
            </a:r>
          </a:p>
        </p:txBody>
      </p:sp>
    </p:spTree>
    <p:extLst>
      <p:ext uri="{BB962C8B-B14F-4D97-AF65-F5344CB8AC3E}">
        <p14:creationId xmlns:p14="http://schemas.microsoft.com/office/powerpoint/2010/main" val="215270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8B2A7-B9A4-AE29-190F-6596D739EC3A}"/>
              </a:ext>
            </a:extLst>
          </p:cNvPr>
          <p:cNvSpPr>
            <a:spLocks noGrp="1"/>
          </p:cNvSpPr>
          <p:nvPr>
            <p:ph type="title"/>
          </p:nvPr>
        </p:nvSpPr>
        <p:spPr/>
        <p:txBody>
          <a:bodyPr/>
          <a:lstStyle/>
          <a:p>
            <a:r>
              <a:rPr lang="en-GB" sz="3200" dirty="0">
                <a:solidFill>
                  <a:srgbClr val="00C0B5"/>
                </a:solidFill>
                <a:latin typeface="Arial" panose="020B0604020202020204" pitchFamily="34" charset="0"/>
                <a:cs typeface="Arial" panose="020B0604020202020204" pitchFamily="34" charset="0"/>
              </a:rPr>
              <a:t>Move to UC Latest Update</a:t>
            </a:r>
          </a:p>
        </p:txBody>
      </p:sp>
      <p:sp>
        <p:nvSpPr>
          <p:cNvPr id="3" name="Content Placeholder 2">
            <a:extLst>
              <a:ext uri="{FF2B5EF4-FFF2-40B4-BE49-F238E27FC236}">
                <a16:creationId xmlns:a16="http://schemas.microsoft.com/office/drawing/2014/main" id="{647907BE-E2CC-9036-835B-F254AD857C6C}"/>
              </a:ext>
            </a:extLst>
          </p:cNvPr>
          <p:cNvSpPr>
            <a:spLocks noGrp="1"/>
          </p:cNvSpPr>
          <p:nvPr>
            <p:ph idx="1"/>
          </p:nvPr>
        </p:nvSpPr>
        <p:spPr>
          <a:xfrm>
            <a:off x="587506" y="1166018"/>
            <a:ext cx="10972800" cy="4525963"/>
          </a:xfrm>
        </p:spPr>
        <p:txBody>
          <a:bodyPr/>
          <a:lstStyle/>
          <a:p>
            <a:endParaRPr lang="en-GB" sz="1800" dirty="0">
              <a:effectLst/>
              <a:latin typeface="Arial" panose="020B0604020202020204" pitchFamily="34" charset="0"/>
              <a:ea typeface="Aptos" panose="020B0004020202020204" pitchFamily="34" charset="0"/>
              <a:cs typeface="Aptos" panose="020B0004020202020204" pitchFamily="34" charset="0"/>
            </a:endParaRPr>
          </a:p>
          <a:p>
            <a:r>
              <a:rPr lang="en-GB" sz="2200" dirty="0">
                <a:effectLst/>
                <a:ea typeface="Aptos" panose="020B0004020202020204" pitchFamily="34" charset="0"/>
                <a:cs typeface="Aptos" panose="020B0004020202020204" pitchFamily="34" charset="0"/>
              </a:rPr>
              <a:t>As with other benefits the notices will be issued randomly across the country not on a geographical basis.</a:t>
            </a:r>
          </a:p>
          <a:p>
            <a:r>
              <a:rPr lang="en-GB" sz="2200" dirty="0">
                <a:effectLst/>
                <a:ea typeface="Aptos" panose="020B0004020202020204" pitchFamily="34" charset="0"/>
                <a:cs typeface="Aptos" panose="020B0004020202020204" pitchFamily="34" charset="0"/>
              </a:rPr>
              <a:t>  </a:t>
            </a:r>
          </a:p>
          <a:p>
            <a:r>
              <a:rPr lang="en-GB" sz="2200" dirty="0">
                <a:effectLst/>
                <a:ea typeface="Aptos" panose="020B0004020202020204" pitchFamily="34" charset="0"/>
                <a:cs typeface="Aptos" panose="020B0004020202020204" pitchFamily="34" charset="0"/>
              </a:rPr>
              <a:t>By the end of September 2024 all Mandatory Notifications have been issued for all benefit types, with the exception of deferred/complex customers and Employment Support Allowance (ESA).</a:t>
            </a:r>
            <a:endParaRPr lang="en-GB" sz="2200" dirty="0">
              <a:ea typeface="Aptos" panose="020B0004020202020204" pitchFamily="34" charset="0"/>
              <a:cs typeface="Aptos" panose="020B0004020202020204" pitchFamily="34" charset="0"/>
            </a:endParaRPr>
          </a:p>
          <a:p>
            <a:endParaRPr lang="en-GB" sz="2200" dirty="0">
              <a:effectLst/>
              <a:ea typeface="Aptos" panose="020B0004020202020204" pitchFamily="34" charset="0"/>
              <a:cs typeface="Aptos" panose="020B0004020202020204" pitchFamily="34" charset="0"/>
            </a:endParaRPr>
          </a:p>
          <a:p>
            <a:r>
              <a:rPr lang="en-GB" sz="2200" dirty="0">
                <a:effectLst/>
                <a:ea typeface="Aptos" panose="020B0004020202020204" pitchFamily="34" charset="0"/>
                <a:cs typeface="Aptos" panose="020B0004020202020204" pitchFamily="34" charset="0"/>
              </a:rPr>
              <a:t>From October the ESA migration journey has started with small numbers to test issues that may arise. </a:t>
            </a:r>
          </a:p>
          <a:p>
            <a:r>
              <a:rPr lang="en-GB" sz="2200" dirty="0">
                <a:effectLst/>
                <a:ea typeface="Aptos" panose="020B0004020202020204" pitchFamily="34" charset="0"/>
                <a:cs typeface="Aptos" panose="020B0004020202020204" pitchFamily="34" charset="0"/>
              </a:rPr>
              <a:t> </a:t>
            </a:r>
            <a:endParaRPr lang="en-GB" sz="2200" dirty="0"/>
          </a:p>
        </p:txBody>
      </p:sp>
    </p:spTree>
    <p:extLst>
      <p:ext uri="{BB962C8B-B14F-4D97-AF65-F5344CB8AC3E}">
        <p14:creationId xmlns:p14="http://schemas.microsoft.com/office/powerpoint/2010/main" val="1223777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F148-167A-B863-784D-CD3B0502CA94}"/>
              </a:ext>
            </a:extLst>
          </p:cNvPr>
          <p:cNvSpPr>
            <a:spLocks noGrp="1"/>
          </p:cNvSpPr>
          <p:nvPr>
            <p:ph type="title"/>
          </p:nvPr>
        </p:nvSpPr>
        <p:spPr>
          <a:xfrm>
            <a:off x="587506" y="414338"/>
            <a:ext cx="10972800" cy="794702"/>
          </a:xfrm>
        </p:spPr>
        <p:txBody>
          <a:bodyPr/>
          <a:lstStyle/>
          <a:p>
            <a:r>
              <a:rPr lang="en-GB" dirty="0">
                <a:solidFill>
                  <a:srgbClr val="00C0B5"/>
                </a:solidFill>
              </a:rPr>
              <a:t>Labour Market – Warwick District</a:t>
            </a:r>
          </a:p>
        </p:txBody>
      </p:sp>
      <p:sp>
        <p:nvSpPr>
          <p:cNvPr id="4" name="TextBox 3">
            <a:extLst>
              <a:ext uri="{FF2B5EF4-FFF2-40B4-BE49-F238E27FC236}">
                <a16:creationId xmlns:a16="http://schemas.microsoft.com/office/drawing/2014/main" id="{2552898F-57A4-B843-1E72-28E35A30EE40}"/>
              </a:ext>
            </a:extLst>
          </p:cNvPr>
          <p:cNvSpPr txBox="1"/>
          <p:nvPr/>
        </p:nvSpPr>
        <p:spPr>
          <a:xfrm>
            <a:off x="341892" y="1303793"/>
            <a:ext cx="11218414" cy="5139869"/>
          </a:xfrm>
          <a:prstGeom prst="rect">
            <a:avLst/>
          </a:prstGeom>
          <a:noFill/>
        </p:spPr>
        <p:txBody>
          <a:bodyPr wrap="square">
            <a:spAutoFit/>
          </a:bodyPr>
          <a:lstStyle/>
          <a:p>
            <a:pPr marL="342900" lvl="0" indent="-342900">
              <a:buClr>
                <a:srgbClr val="00C0B5"/>
              </a:buClr>
              <a:buFont typeface="Arial" panose="020B0604020202020204" pitchFamily="34" charset="0"/>
              <a:buChar char="•"/>
            </a:pPr>
            <a:r>
              <a:rPr lang="en-GB" sz="2200" dirty="0">
                <a:solidFill>
                  <a:srgbClr val="000000"/>
                </a:solidFill>
                <a:effectLst/>
                <a:latin typeface="+mn-lt"/>
                <a:ea typeface="Times New Roman" panose="02020603050405020304" pitchFamily="18" charset="0"/>
                <a:cs typeface="Aptos" panose="020B0004020202020204" pitchFamily="34" charset="0"/>
              </a:rPr>
              <a:t>Employment Picture in Warwick District is still buoyant.</a:t>
            </a:r>
          </a:p>
          <a:p>
            <a:pPr marL="342900" lvl="0" indent="-342900">
              <a:buClr>
                <a:srgbClr val="00C0B5"/>
              </a:buClr>
              <a:buFont typeface="Arial" panose="020B0604020202020204" pitchFamily="34" charset="0"/>
              <a:buChar char="•"/>
            </a:pPr>
            <a:endParaRPr lang="en-GB" sz="2200" dirty="0">
              <a:solidFill>
                <a:srgbClr val="000000"/>
              </a:solidFill>
              <a:latin typeface="+mn-lt"/>
              <a:ea typeface="Times New Roman" panose="02020603050405020304" pitchFamily="18" charset="0"/>
              <a:cs typeface="Aptos" panose="020B0004020202020204" pitchFamily="34" charset="0"/>
            </a:endParaRPr>
          </a:p>
          <a:p>
            <a:pPr marL="342900" lvl="0" indent="-342900">
              <a:buClr>
                <a:srgbClr val="00C0B5"/>
              </a:buClr>
              <a:buFont typeface="Arial" panose="020B0604020202020204" pitchFamily="34" charset="0"/>
              <a:buChar char="•"/>
            </a:pPr>
            <a:r>
              <a:rPr lang="en-GB" sz="2200" dirty="0">
                <a:solidFill>
                  <a:srgbClr val="000000"/>
                </a:solidFill>
                <a:effectLst/>
                <a:latin typeface="+mn-lt"/>
                <a:ea typeface="Times New Roman" panose="02020603050405020304" pitchFamily="18" charset="0"/>
                <a:cs typeface="Aptos" panose="020B0004020202020204" pitchFamily="34" charset="0"/>
              </a:rPr>
              <a:t>Warwick currently has one of the highest employment rates in the country, currently 86.0% (Annual Population Survey July 2023 to June 2024) compared to a West Midlands region rate of 74.7%.  There has been really strong growth - the employment rate rose by 10.7 percentage points over the past year.</a:t>
            </a:r>
          </a:p>
          <a:p>
            <a:pPr marL="342900" lvl="0" indent="-342900">
              <a:buClr>
                <a:srgbClr val="00C0B5"/>
              </a:buClr>
              <a:buFont typeface="Arial" panose="020B0604020202020204" pitchFamily="34" charset="0"/>
              <a:buChar char="•"/>
            </a:pPr>
            <a:endParaRPr lang="en-GB" sz="2200" dirty="0">
              <a:solidFill>
                <a:srgbClr val="000000"/>
              </a:solidFill>
              <a:effectLst/>
              <a:latin typeface="+mn-lt"/>
              <a:ea typeface="Aptos" panose="020B0004020202020204" pitchFamily="34" charset="0"/>
              <a:cs typeface="Aptos" panose="020B0004020202020204" pitchFamily="34" charset="0"/>
            </a:endParaRPr>
          </a:p>
          <a:p>
            <a:pPr marL="342900" lvl="0" indent="-342900">
              <a:buClr>
                <a:srgbClr val="00C0B5"/>
              </a:buClr>
              <a:buFont typeface="Arial" panose="020B0604020202020204" pitchFamily="34" charset="0"/>
              <a:buChar char="•"/>
            </a:pPr>
            <a:r>
              <a:rPr lang="en-GB" sz="2200" dirty="0">
                <a:solidFill>
                  <a:srgbClr val="000000"/>
                </a:solidFill>
                <a:effectLst/>
                <a:latin typeface="+mn-lt"/>
                <a:ea typeface="Times New Roman" panose="02020603050405020304" pitchFamily="18" charset="0"/>
                <a:cs typeface="Aptos" panose="020B0004020202020204" pitchFamily="34" charset="0"/>
              </a:rPr>
              <a:t>It equates to an additional 8,900 working age people finding employment to a total of 75,900.</a:t>
            </a:r>
            <a:r>
              <a:rPr lang="en-GB" sz="2200" dirty="0">
                <a:solidFill>
                  <a:srgbClr val="000000"/>
                </a:solidFill>
                <a:latin typeface="+mn-lt"/>
                <a:ea typeface="Times New Roman" panose="02020603050405020304" pitchFamily="18" charset="0"/>
                <a:cs typeface="Aptos" panose="020B0004020202020204" pitchFamily="34" charset="0"/>
              </a:rPr>
              <a:t>  Thank you to the Council for your support with Jobsfairs at the Pump Rooms- it has made a difference.</a:t>
            </a:r>
            <a:endParaRPr lang="en-GB" sz="2200" dirty="0">
              <a:solidFill>
                <a:srgbClr val="000000"/>
              </a:solidFill>
              <a:effectLst/>
              <a:latin typeface="+mn-lt"/>
              <a:ea typeface="Times New Roman" panose="02020603050405020304" pitchFamily="18" charset="0"/>
              <a:cs typeface="Aptos" panose="020B0004020202020204" pitchFamily="34" charset="0"/>
            </a:endParaRPr>
          </a:p>
          <a:p>
            <a:pPr marL="342900" lvl="0" indent="-342900">
              <a:buClr>
                <a:srgbClr val="00C0B5"/>
              </a:buClr>
              <a:buFont typeface="Arial" panose="020B0604020202020204" pitchFamily="34" charset="0"/>
              <a:buChar char="•"/>
            </a:pPr>
            <a:endParaRPr lang="en-GB" sz="2200" dirty="0">
              <a:solidFill>
                <a:srgbClr val="000000"/>
              </a:solidFill>
              <a:effectLst/>
              <a:latin typeface="+mn-lt"/>
              <a:ea typeface="Aptos" panose="020B0004020202020204" pitchFamily="34" charset="0"/>
              <a:cs typeface="Aptos" panose="020B0004020202020204" pitchFamily="34" charset="0"/>
            </a:endParaRPr>
          </a:p>
          <a:p>
            <a:pPr marL="342900" lvl="0" indent="-342900">
              <a:buClr>
                <a:srgbClr val="00C0B5"/>
              </a:buClr>
              <a:buFont typeface="Arial" panose="020B0604020202020204" pitchFamily="34" charset="0"/>
              <a:buChar char="•"/>
            </a:pPr>
            <a:r>
              <a:rPr lang="en-GB" sz="2200" dirty="0">
                <a:solidFill>
                  <a:srgbClr val="000000"/>
                </a:solidFill>
                <a:effectLst/>
                <a:latin typeface="+mn-lt"/>
                <a:ea typeface="Times New Roman" panose="02020603050405020304" pitchFamily="18" charset="0"/>
                <a:cs typeface="Aptos" panose="020B0004020202020204" pitchFamily="34" charset="0"/>
              </a:rPr>
              <a:t>Kenilworth and Southam constituency has the lowest Claimant Count rate of anywhere in the region – only 1.9% of the working age population.  The rate in Warwick and Leamington is just 2.8%.</a:t>
            </a:r>
          </a:p>
          <a:p>
            <a:pPr marL="342900" lvl="0" indent="-342900">
              <a:buClr>
                <a:srgbClr val="00C0B5"/>
              </a:buClr>
              <a:buFont typeface="Arial" panose="020B0604020202020204" pitchFamily="34" charset="0"/>
              <a:buChar char="•"/>
            </a:pPr>
            <a:endParaRPr lang="en-GB" sz="2000" dirty="0">
              <a:solidFill>
                <a:srgbClr val="000000"/>
              </a:solidFill>
              <a:effectLst/>
              <a:latin typeface="+mn-l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784881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B2D7D9-2073-501D-2125-FCA18189CDDE}"/>
              </a:ext>
            </a:extLst>
          </p:cNvPr>
          <p:cNvSpPr txBox="1"/>
          <p:nvPr/>
        </p:nvSpPr>
        <p:spPr>
          <a:xfrm>
            <a:off x="537205" y="1552838"/>
            <a:ext cx="10634134" cy="3816429"/>
          </a:xfrm>
          <a:prstGeom prst="rect">
            <a:avLst/>
          </a:prstGeom>
          <a:noFill/>
        </p:spPr>
        <p:txBody>
          <a:bodyPr wrap="square">
            <a:spAutoFit/>
          </a:bodyPr>
          <a:lstStyle/>
          <a:p>
            <a:pPr marL="342900" lvl="0" indent="-342900">
              <a:buClr>
                <a:srgbClr val="00C0B5"/>
              </a:buClr>
              <a:buFont typeface="Arial" panose="020B0604020202020204" pitchFamily="34" charset="0"/>
              <a:buChar char="•"/>
            </a:pPr>
            <a:r>
              <a:rPr lang="en-GB" sz="2200" dirty="0">
                <a:solidFill>
                  <a:srgbClr val="000000"/>
                </a:solidFill>
                <a:effectLst/>
                <a:latin typeface="+mn-lt"/>
                <a:ea typeface="Times New Roman" panose="02020603050405020304" pitchFamily="18" charset="0"/>
                <a:cs typeface="Aptos" panose="020B0004020202020204" pitchFamily="34" charset="0"/>
              </a:rPr>
              <a:t>Although youth unemployment is low, the aged 18-24 Claimant Count across Warwick District has risen quite noticeably over the past year.  The rise from 300 to 375 (September 2023 to September 2024) is 25% - the largest proportional growth in the region.  </a:t>
            </a:r>
          </a:p>
          <a:p>
            <a:pPr marL="342900" lvl="0" indent="-342900">
              <a:buClr>
                <a:srgbClr val="00C0B5"/>
              </a:buClr>
              <a:buFont typeface="Arial" panose="020B0604020202020204" pitchFamily="34" charset="0"/>
              <a:buChar char="•"/>
            </a:pPr>
            <a:endParaRPr lang="en-GB" sz="2200" dirty="0">
              <a:solidFill>
                <a:srgbClr val="000000"/>
              </a:solidFill>
              <a:effectLst/>
              <a:latin typeface="+mn-lt"/>
              <a:ea typeface="Aptos" panose="020B0004020202020204" pitchFamily="34" charset="0"/>
              <a:cs typeface="Aptos" panose="020B0004020202020204" pitchFamily="34" charset="0"/>
            </a:endParaRPr>
          </a:p>
          <a:p>
            <a:pPr marL="342900" lvl="0" indent="-342900">
              <a:buClr>
                <a:srgbClr val="00C0B5"/>
              </a:buClr>
              <a:buFont typeface="Arial" panose="020B0604020202020204" pitchFamily="34" charset="0"/>
              <a:buChar char="•"/>
            </a:pPr>
            <a:r>
              <a:rPr lang="en-GB" sz="2200" dirty="0">
                <a:solidFill>
                  <a:srgbClr val="000000"/>
                </a:solidFill>
                <a:effectLst/>
                <a:latin typeface="+mn-lt"/>
                <a:ea typeface="Times New Roman" panose="02020603050405020304" pitchFamily="18" charset="0"/>
                <a:cs typeface="Aptos" panose="020B0004020202020204" pitchFamily="34" charset="0"/>
              </a:rPr>
              <a:t>Economic inactivity in Warwick District is low – just 12.5% of the working age population are out of work and not looking for work (regional average 22.3%) (Annual Population Survey July 2023 to June 2024).</a:t>
            </a:r>
          </a:p>
          <a:p>
            <a:pPr marL="342900" lvl="0" indent="-342900">
              <a:buClr>
                <a:srgbClr val="00C0B5"/>
              </a:buClr>
              <a:buFont typeface="Arial" panose="020B0604020202020204" pitchFamily="34" charset="0"/>
              <a:buChar char="•"/>
            </a:pPr>
            <a:endParaRPr lang="en-GB" sz="2200" dirty="0">
              <a:solidFill>
                <a:srgbClr val="000000"/>
              </a:solidFill>
              <a:effectLst/>
              <a:latin typeface="+mn-lt"/>
              <a:ea typeface="Aptos" panose="020B0004020202020204" pitchFamily="34" charset="0"/>
              <a:cs typeface="Aptos" panose="020B0004020202020204" pitchFamily="34" charset="0"/>
            </a:endParaRPr>
          </a:p>
          <a:p>
            <a:pPr marL="342900" lvl="0" indent="-342900">
              <a:buClr>
                <a:srgbClr val="00C0B5"/>
              </a:buClr>
              <a:buFont typeface="Arial" panose="020B0604020202020204" pitchFamily="34" charset="0"/>
              <a:buChar char="•"/>
            </a:pPr>
            <a:r>
              <a:rPr lang="en-GB" sz="2200" dirty="0">
                <a:solidFill>
                  <a:srgbClr val="000000"/>
                </a:solidFill>
                <a:effectLst/>
                <a:latin typeface="+mn-lt"/>
                <a:ea typeface="Times New Roman" panose="02020603050405020304" pitchFamily="18" charset="0"/>
                <a:cs typeface="Aptos" panose="020B0004020202020204" pitchFamily="34" charset="0"/>
              </a:rPr>
              <a:t>Around 3,000 working age people in Warwick are estimated to be inactive due to long-term sickness – this compares to a Claimant Count of 2,320.</a:t>
            </a:r>
            <a:endParaRPr lang="en-GB" sz="2200" dirty="0">
              <a:solidFill>
                <a:srgbClr val="000000"/>
              </a:solidFill>
              <a:effectLst/>
              <a:latin typeface="+mn-lt"/>
              <a:ea typeface="Aptos" panose="020B0004020202020204" pitchFamily="34" charset="0"/>
              <a:cs typeface="Aptos" panose="020B0004020202020204" pitchFamily="34" charset="0"/>
            </a:endParaRPr>
          </a:p>
        </p:txBody>
      </p:sp>
      <p:sp>
        <p:nvSpPr>
          <p:cNvPr id="8" name="TextBox 7">
            <a:extLst>
              <a:ext uri="{FF2B5EF4-FFF2-40B4-BE49-F238E27FC236}">
                <a16:creationId xmlns:a16="http://schemas.microsoft.com/office/drawing/2014/main" id="{55805A1D-21AA-77A3-0EBA-17DCE95A5B37}"/>
              </a:ext>
            </a:extLst>
          </p:cNvPr>
          <p:cNvSpPr txBox="1"/>
          <p:nvPr/>
        </p:nvSpPr>
        <p:spPr>
          <a:xfrm>
            <a:off x="804333" y="492667"/>
            <a:ext cx="8534400" cy="646331"/>
          </a:xfrm>
          <a:prstGeom prst="rect">
            <a:avLst/>
          </a:prstGeom>
          <a:noFill/>
        </p:spPr>
        <p:txBody>
          <a:bodyPr wrap="square">
            <a:spAutoFit/>
          </a:bodyPr>
          <a:lstStyle/>
          <a:p>
            <a:r>
              <a:rPr lang="en-GB" sz="3600" dirty="0">
                <a:solidFill>
                  <a:srgbClr val="00C0B5"/>
                </a:solidFill>
              </a:rPr>
              <a:t>Labour Market – Warwick District</a:t>
            </a:r>
            <a:endParaRPr lang="en-GB" sz="3600" dirty="0"/>
          </a:p>
        </p:txBody>
      </p:sp>
    </p:spTree>
    <p:extLst>
      <p:ext uri="{BB962C8B-B14F-4D97-AF65-F5344CB8AC3E}">
        <p14:creationId xmlns:p14="http://schemas.microsoft.com/office/powerpoint/2010/main" val="1294178996"/>
      </p:ext>
    </p:extLst>
  </p:cSld>
  <p:clrMapOvr>
    <a:masterClrMapping/>
  </p:clrMapOvr>
</p:sld>
</file>

<file path=ppt/theme/theme1.xml><?xml version="1.0" encoding="utf-8"?>
<a:theme xmlns:a="http://schemas.openxmlformats.org/drawingml/2006/main" name="TITLE SLID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IN SLIDES">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CEB589AE30F348BFA8D29AAD4676E3" ma:contentTypeVersion="20" ma:contentTypeDescription="Create a new document." ma:contentTypeScope="" ma:versionID="ed0b256b1467f4fe2a5d9ef921bb2685">
  <xsd:schema xmlns:xsd="http://www.w3.org/2001/XMLSchema" xmlns:xs="http://www.w3.org/2001/XMLSchema" xmlns:p="http://schemas.microsoft.com/office/2006/metadata/properties" xmlns:ns1="http://schemas.microsoft.com/sharepoint/v3" xmlns:ns2="9cf41540-9093-46b4-bbe9-fbc21c5e83d4" xmlns:ns3="225a9d13-bcb6-4109-9774-6469d8cc71b5" xmlns:ns4="a04dbe3e-63b4-48d2-9d03-f0eb0c7bc09d" targetNamespace="http://schemas.microsoft.com/office/2006/metadata/properties" ma:root="true" ma:fieldsID="be74cde0c7ea777278777ed81206c459" ns1:_="" ns2:_="" ns3:_="" ns4:_="">
    <xsd:import namespace="http://schemas.microsoft.com/sharepoint/v3"/>
    <xsd:import namespace="9cf41540-9093-46b4-bbe9-fbc21c5e83d4"/>
    <xsd:import namespace="225a9d13-bcb6-4109-9774-6469d8cc71b5"/>
    <xsd:import namespace="a04dbe3e-63b4-48d2-9d03-f0eb0c7bc09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DateTaken"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41540-9093-46b4-bbe9-fbc21c5e83d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5a9d13-bcb6-4109-9774-6469d8cc71b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33ebcec-c535-4b75-bbfd-3283b9d6285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4dbe3e-63b4-48d2-9d03-f0eb0c7bc09d"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b485e360-447d-43af-9628-ecc229b44676}" ma:internalName="TaxCatchAll" ma:showField="CatchAllData" ma:web="9cf41540-9093-46b4-bbe9-fbc21c5e83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TaxCatchAll xmlns="a04dbe3e-63b4-48d2-9d03-f0eb0c7bc09d" xsi:nil="true"/>
    <lcf76f155ced4ddcb4097134ff3c332f xmlns="225a9d13-bcb6-4109-9774-6469d8cc71b5">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3A3913-49EF-457E-A90A-21C4225BE359}">
  <ds:schemaRefs>
    <ds:schemaRef ds:uri="225a9d13-bcb6-4109-9774-6469d8cc71b5"/>
    <ds:schemaRef ds:uri="9cf41540-9093-46b4-bbe9-fbc21c5e83d4"/>
    <ds:schemaRef ds:uri="a04dbe3e-63b4-48d2-9d03-f0eb0c7bc0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6DAC279-3199-4556-AE22-D73E70293A88}">
  <ds:schemaRefs>
    <ds:schemaRef ds:uri="http://schemas.microsoft.com/office/2006/metadata/longProperties"/>
  </ds:schemaRefs>
</ds:datastoreItem>
</file>

<file path=customXml/itemProps3.xml><?xml version="1.0" encoding="utf-8"?>
<ds:datastoreItem xmlns:ds="http://schemas.openxmlformats.org/officeDocument/2006/customXml" ds:itemID="{126C65AD-E7C6-464B-A6DC-2333DB9B1E02}">
  <ds:schemaRefs>
    <ds:schemaRef ds:uri="9cf41540-9093-46b4-bbe9-fbc21c5e83d4"/>
    <ds:schemaRef ds:uri="a04dbe3e-63b4-48d2-9d03-f0eb0c7bc09d"/>
    <ds:schemaRef ds:uri="http://schemas.microsoft.com/office/2006/metadata/properties"/>
    <ds:schemaRef ds:uri="225a9d13-bcb6-4109-9774-6469d8cc71b5"/>
    <ds:schemaRef ds:uri="http://schemas.microsoft.com/office/2006/documentManagement/types"/>
    <ds:schemaRef ds:uri="http://purl.org/dc/elements/1.1/"/>
    <ds:schemaRef ds:uri="http://schemas.microsoft.com/sharepoint/v3"/>
    <ds:schemaRef ds:uri="http://www.w3.org/XML/1998/namespace"/>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4.xml><?xml version="1.0" encoding="utf-8"?>
<ds:datastoreItem xmlns:ds="http://schemas.openxmlformats.org/officeDocument/2006/customXml" ds:itemID="{45783F79-29F0-4AB7-A468-44ED05F7D78F}">
  <ds:schemaRefs>
    <ds:schemaRef ds:uri="http://schemas.microsoft.com/sharepoint/v3/contenttype/forms"/>
  </ds:schemaRefs>
</ds:datastoreItem>
</file>

<file path=docMetadata/LabelInfo.xml><?xml version="1.0" encoding="utf-8"?>
<clbl:labelList xmlns:clbl="http://schemas.microsoft.com/office/2020/mipLabelMetadata">
  <clbl:label id="{96f1f6e9-1057-4117-ac28-80cdfe86f8c3}" enabled="0" method="" siteId="{96f1f6e9-1057-4117-ac28-80cdfe86f8c3}" removed="1"/>
</clbl:labelList>
</file>

<file path=docProps/app.xml><?xml version="1.0" encoding="utf-8"?>
<Properties xmlns="http://schemas.openxmlformats.org/officeDocument/2006/extended-properties" xmlns:vt="http://schemas.openxmlformats.org/officeDocument/2006/docPropsVTypes">
  <Template/>
  <TotalTime>0</TotalTime>
  <Words>2721</Words>
  <Application>Microsoft Office PowerPoint</Application>
  <PresentationFormat>Widescreen</PresentationFormat>
  <Paragraphs>274</Paragraphs>
  <Slides>17</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Aptos</vt:lpstr>
      <vt:lpstr>Arial</vt:lpstr>
      <vt:lpstr>Calibri</vt:lpstr>
      <vt:lpstr>Symbol</vt:lpstr>
      <vt:lpstr>TITLE SLIDE</vt:lpstr>
      <vt:lpstr>MAIN SLIDES</vt:lpstr>
      <vt:lpstr>Custom Design</vt:lpstr>
      <vt:lpstr>PowerPoint Presentation</vt:lpstr>
      <vt:lpstr>PowerPoint Presentation</vt:lpstr>
      <vt:lpstr>Move to Universal Credit</vt:lpstr>
      <vt:lpstr>PowerPoint Presentation</vt:lpstr>
      <vt:lpstr>PowerPoint Presentation</vt:lpstr>
      <vt:lpstr>PowerPoint Presentation</vt:lpstr>
      <vt:lpstr>Move to UC Latest Update</vt:lpstr>
      <vt:lpstr>Labour Market – Warwick District</vt:lpstr>
      <vt:lpstr>PowerPoint Presentation</vt:lpstr>
      <vt:lpstr>PowerPoint Presentation</vt:lpstr>
      <vt:lpstr>PowerPoint Presentation</vt:lpstr>
      <vt:lpstr>PowerPoint Presentation</vt:lpstr>
      <vt:lpstr>DWP Priorities for 2024/5 in Mercia </vt:lpstr>
      <vt:lpstr>Pension Credit</vt:lpstr>
      <vt:lpstr>How to Claim Pension Credit</vt:lpstr>
      <vt:lpstr>Pension Credit Help</vt:lpstr>
      <vt:lpstr>PowerPoint Presentation</vt:lpstr>
    </vt:vector>
  </TitlesOfParts>
  <Company>DWP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Cassidy Rosie DWP Hereford DC</dc:creator>
  <cp:lastModifiedBy>Nicola Everall</cp:lastModifiedBy>
  <cp:revision>4</cp:revision>
  <cp:lastPrinted>2010-03-30T08:00:32Z</cp:lastPrinted>
  <dcterms:created xsi:type="dcterms:W3CDTF">2014-07-21T12:11:12Z</dcterms:created>
  <dcterms:modified xsi:type="dcterms:W3CDTF">2024-11-01T11:58:38Z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UWXNXTDAWMYY-1710503119-1512</vt:lpwstr>
  </property>
  <property fmtid="{D5CDD505-2E9C-101B-9397-08002B2CF9AE}" pid="3" name="_dlc_DocIdItemGuid">
    <vt:lpwstr>ea362b8e-ac3a-4d91-802e-0cddc6ffed38</vt:lpwstr>
  </property>
  <property fmtid="{D5CDD505-2E9C-101B-9397-08002B2CF9AE}" pid="4" name="_dlc_DocIdUrl">
    <vt:lpwstr>https://dwpgovuk.sharepoint.com/sites/SRO-050/_layouts/15/DocIdRedir.aspx?ID=UWXNXTDAWMYY-1710503119-1512, UWXNXTDAWMYY-1710503119-1512</vt:lpwstr>
  </property>
  <property fmtid="{D5CDD505-2E9C-101B-9397-08002B2CF9AE}" pid="5" name="MediaServiceImageTags">
    <vt:lpwstr/>
  </property>
  <property fmtid="{D5CDD505-2E9C-101B-9397-08002B2CF9AE}" pid="6" name="ContentTypeId">
    <vt:lpwstr>0x0101000ECEB589AE30F348BFA8D29AAD4676E3</vt:lpwstr>
  </property>
  <property fmtid="{D5CDD505-2E9C-101B-9397-08002B2CF9AE}" pid="7" name="MSIP_Label_c6f64b5a-70e3-4d13-98dc-9c006fabbb8e_Enabled">
    <vt:lpwstr>true</vt:lpwstr>
  </property>
  <property fmtid="{D5CDD505-2E9C-101B-9397-08002B2CF9AE}" pid="8" name="MSIP_Label_c6f64b5a-70e3-4d13-98dc-9c006fabbb8e_SetDate">
    <vt:lpwstr>2024-11-01T07:59:00Z</vt:lpwstr>
  </property>
  <property fmtid="{D5CDD505-2E9C-101B-9397-08002B2CF9AE}" pid="9" name="MSIP_Label_c6f64b5a-70e3-4d13-98dc-9c006fabbb8e_Method">
    <vt:lpwstr>Standard</vt:lpwstr>
  </property>
  <property fmtid="{D5CDD505-2E9C-101B-9397-08002B2CF9AE}" pid="10" name="MSIP_Label_c6f64b5a-70e3-4d13-98dc-9c006fabbb8e_Name">
    <vt:lpwstr>Not Classified</vt:lpwstr>
  </property>
  <property fmtid="{D5CDD505-2E9C-101B-9397-08002B2CF9AE}" pid="11" name="MSIP_Label_c6f64b5a-70e3-4d13-98dc-9c006fabbb8e_SiteId">
    <vt:lpwstr>a299760a-16eb-4f36-84d7-1c6fdd63f547</vt:lpwstr>
  </property>
  <property fmtid="{D5CDD505-2E9C-101B-9397-08002B2CF9AE}" pid="12" name="MSIP_Label_c6f64b5a-70e3-4d13-98dc-9c006fabbb8e_ActionId">
    <vt:lpwstr>fa946dd9-ce5b-4a62-9de3-8a2470400dca</vt:lpwstr>
  </property>
  <property fmtid="{D5CDD505-2E9C-101B-9397-08002B2CF9AE}" pid="13" name="MSIP_Label_c6f64b5a-70e3-4d13-98dc-9c006fabbb8e_ContentBits">
    <vt:lpwstr>0</vt:lpwstr>
  </property>
</Properties>
</file>